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sldIdLst>
    <p:sldId id="256" r:id="rId5"/>
    <p:sldId id="537" r:id="rId6"/>
    <p:sldId id="473" r:id="rId7"/>
    <p:sldId id="613" r:id="rId8"/>
    <p:sldId id="553" r:id="rId9"/>
    <p:sldId id="602" r:id="rId10"/>
    <p:sldId id="616" r:id="rId11"/>
    <p:sldId id="610" r:id="rId12"/>
    <p:sldId id="612" r:id="rId13"/>
    <p:sldId id="531" r:id="rId14"/>
    <p:sldId id="648" r:id="rId15"/>
    <p:sldId id="649" r:id="rId16"/>
    <p:sldId id="559" r:id="rId17"/>
    <p:sldId id="623" r:id="rId18"/>
    <p:sldId id="652" r:id="rId19"/>
    <p:sldId id="619" r:id="rId20"/>
    <p:sldId id="653" r:id="rId21"/>
    <p:sldId id="622" r:id="rId22"/>
    <p:sldId id="654" r:id="rId23"/>
    <p:sldId id="620" r:id="rId24"/>
    <p:sldId id="618" r:id="rId25"/>
    <p:sldId id="655" r:id="rId26"/>
    <p:sldId id="624" r:id="rId27"/>
    <p:sldId id="656" r:id="rId28"/>
    <p:sldId id="625" r:id="rId29"/>
    <p:sldId id="603" r:id="rId30"/>
    <p:sldId id="657" r:id="rId31"/>
    <p:sldId id="658" r:id="rId32"/>
    <p:sldId id="659" r:id="rId33"/>
    <p:sldId id="621" r:id="rId34"/>
    <p:sldId id="660" r:id="rId35"/>
    <p:sldId id="661" r:id="rId36"/>
    <p:sldId id="662" r:id="rId37"/>
    <p:sldId id="663" r:id="rId38"/>
    <p:sldId id="626" r:id="rId39"/>
    <p:sldId id="605" r:id="rId40"/>
    <p:sldId id="664" r:id="rId41"/>
    <p:sldId id="665" r:id="rId42"/>
    <p:sldId id="666" r:id="rId43"/>
    <p:sldId id="667" r:id="rId44"/>
    <p:sldId id="640" r:id="rId45"/>
    <p:sldId id="668" r:id="rId46"/>
    <p:sldId id="639" r:id="rId47"/>
    <p:sldId id="669" r:id="rId48"/>
    <p:sldId id="670" r:id="rId49"/>
    <p:sldId id="671" r:id="rId50"/>
    <p:sldId id="627" r:id="rId51"/>
    <p:sldId id="604" r:id="rId52"/>
    <p:sldId id="672" r:id="rId53"/>
    <p:sldId id="673" r:id="rId54"/>
    <p:sldId id="674" r:id="rId55"/>
    <p:sldId id="675" r:id="rId56"/>
    <p:sldId id="676" r:id="rId57"/>
    <p:sldId id="677" r:id="rId58"/>
    <p:sldId id="641" r:id="rId59"/>
    <p:sldId id="606" r:id="rId60"/>
    <p:sldId id="678" r:id="rId61"/>
    <p:sldId id="679" r:id="rId62"/>
    <p:sldId id="585" r:id="rId63"/>
    <p:sldId id="629" r:id="rId64"/>
    <p:sldId id="582" r:id="rId65"/>
    <p:sldId id="628" r:id="rId66"/>
    <p:sldId id="630" r:id="rId67"/>
    <p:sldId id="490" r:id="rId68"/>
    <p:sldId id="597" r:id="rId69"/>
    <p:sldId id="600" r:id="rId70"/>
    <p:sldId id="601" r:id="rId71"/>
    <p:sldId id="631" r:id="rId72"/>
    <p:sldId id="633" r:id="rId73"/>
    <p:sldId id="637" r:id="rId74"/>
    <p:sldId id="635" r:id="rId75"/>
    <p:sldId id="525" r:id="rId76"/>
  </p:sldIdLst>
  <p:sldSz cx="9144000" cy="5715000" type="screen16x10"/>
  <p:notesSz cx="6858000" cy="9144000"/>
  <p:defaultTextStyle>
    <a:defPPr>
      <a:defRPr lang="es-MX"/>
    </a:defPPr>
    <a:lvl1pPr marL="0" algn="l" defTabSz="849064" rtl="0" eaLnBrk="1" latinLnBrk="0" hangingPunct="1">
      <a:defRPr sz="1700" kern="1200">
        <a:solidFill>
          <a:schemeClr val="tx1"/>
        </a:solidFill>
        <a:latin typeface="+mn-lt"/>
        <a:ea typeface="+mn-ea"/>
        <a:cs typeface="+mn-cs"/>
      </a:defRPr>
    </a:lvl1pPr>
    <a:lvl2pPr marL="424532" algn="l" defTabSz="849064" rtl="0" eaLnBrk="1" latinLnBrk="0" hangingPunct="1">
      <a:defRPr sz="1700" kern="1200">
        <a:solidFill>
          <a:schemeClr val="tx1"/>
        </a:solidFill>
        <a:latin typeface="+mn-lt"/>
        <a:ea typeface="+mn-ea"/>
        <a:cs typeface="+mn-cs"/>
      </a:defRPr>
    </a:lvl2pPr>
    <a:lvl3pPr marL="849064" algn="l" defTabSz="849064" rtl="0" eaLnBrk="1" latinLnBrk="0" hangingPunct="1">
      <a:defRPr sz="1700" kern="1200">
        <a:solidFill>
          <a:schemeClr val="tx1"/>
        </a:solidFill>
        <a:latin typeface="+mn-lt"/>
        <a:ea typeface="+mn-ea"/>
        <a:cs typeface="+mn-cs"/>
      </a:defRPr>
    </a:lvl3pPr>
    <a:lvl4pPr marL="1273595" algn="l" defTabSz="849064" rtl="0" eaLnBrk="1" latinLnBrk="0" hangingPunct="1">
      <a:defRPr sz="1700" kern="1200">
        <a:solidFill>
          <a:schemeClr val="tx1"/>
        </a:solidFill>
        <a:latin typeface="+mn-lt"/>
        <a:ea typeface="+mn-ea"/>
        <a:cs typeface="+mn-cs"/>
      </a:defRPr>
    </a:lvl4pPr>
    <a:lvl5pPr marL="1698127" algn="l" defTabSz="849064" rtl="0" eaLnBrk="1" latinLnBrk="0" hangingPunct="1">
      <a:defRPr sz="1700" kern="1200">
        <a:solidFill>
          <a:schemeClr val="tx1"/>
        </a:solidFill>
        <a:latin typeface="+mn-lt"/>
        <a:ea typeface="+mn-ea"/>
        <a:cs typeface="+mn-cs"/>
      </a:defRPr>
    </a:lvl5pPr>
    <a:lvl6pPr marL="2122659" algn="l" defTabSz="849064" rtl="0" eaLnBrk="1" latinLnBrk="0" hangingPunct="1">
      <a:defRPr sz="1700" kern="1200">
        <a:solidFill>
          <a:schemeClr val="tx1"/>
        </a:solidFill>
        <a:latin typeface="+mn-lt"/>
        <a:ea typeface="+mn-ea"/>
        <a:cs typeface="+mn-cs"/>
      </a:defRPr>
    </a:lvl6pPr>
    <a:lvl7pPr marL="2547191" algn="l" defTabSz="849064" rtl="0" eaLnBrk="1" latinLnBrk="0" hangingPunct="1">
      <a:defRPr sz="1700" kern="1200">
        <a:solidFill>
          <a:schemeClr val="tx1"/>
        </a:solidFill>
        <a:latin typeface="+mn-lt"/>
        <a:ea typeface="+mn-ea"/>
        <a:cs typeface="+mn-cs"/>
      </a:defRPr>
    </a:lvl7pPr>
    <a:lvl8pPr marL="2971722" algn="l" defTabSz="849064" rtl="0" eaLnBrk="1" latinLnBrk="0" hangingPunct="1">
      <a:defRPr sz="1700" kern="1200">
        <a:solidFill>
          <a:schemeClr val="tx1"/>
        </a:solidFill>
        <a:latin typeface="+mn-lt"/>
        <a:ea typeface="+mn-ea"/>
        <a:cs typeface="+mn-cs"/>
      </a:defRPr>
    </a:lvl8pPr>
    <a:lvl9pPr marL="3396254" algn="l" defTabSz="849064"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38">
          <p15:clr>
            <a:srgbClr val="A4A3A4"/>
          </p15:clr>
        </p15:guide>
        <p15:guide id="2" pos="31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ma Silva Franco" initials="ISF"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DD21EB"/>
    <a:srgbClr val="CC3399"/>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4" d="100"/>
          <a:sy n="104" d="100"/>
        </p:scale>
        <p:origin x="-1824" y="-612"/>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BAB10-436D-4C0F-96FD-7F1EAB0F6F30}" type="doc">
      <dgm:prSet loTypeId="urn:microsoft.com/office/officeart/2005/8/layout/hProcess11" loCatId="process" qsTypeId="urn:microsoft.com/office/officeart/2005/8/quickstyle/simple3" qsCatId="simple" csTypeId="urn:microsoft.com/office/officeart/2005/8/colors/colorful2" csCatId="colorful" phldr="1"/>
      <dgm:spPr/>
      <dgm:t>
        <a:bodyPr/>
        <a:lstStyle/>
        <a:p>
          <a:endParaRPr lang="es-MX"/>
        </a:p>
      </dgm:t>
    </dgm:pt>
    <dgm:pt modelId="{22B12325-1006-4849-892A-CFD4708A3886}">
      <dgm:prSet custT="1"/>
      <dgm:spPr/>
      <dgm:t>
        <a:bodyPr/>
        <a:lstStyle/>
        <a:p>
          <a:r>
            <a:rPr lang="es-MX" sz="1800" dirty="0"/>
            <a:t>Observaciones</a:t>
          </a:r>
        </a:p>
      </dgm:t>
    </dgm:pt>
    <dgm:pt modelId="{5C15DEAA-7F64-4FD4-A47C-3C061A70DF86}" type="parTrans" cxnId="{BEB57941-35BA-4D91-9AC1-114CE97F0927}">
      <dgm:prSet/>
      <dgm:spPr/>
      <dgm:t>
        <a:bodyPr/>
        <a:lstStyle/>
        <a:p>
          <a:endParaRPr lang="es-MX"/>
        </a:p>
      </dgm:t>
    </dgm:pt>
    <dgm:pt modelId="{D83301B1-7286-477B-8CF6-6A05E252B335}" type="sibTrans" cxnId="{BEB57941-35BA-4D91-9AC1-114CE97F0927}">
      <dgm:prSet/>
      <dgm:spPr/>
      <dgm:t>
        <a:bodyPr/>
        <a:lstStyle/>
        <a:p>
          <a:endParaRPr lang="es-MX"/>
        </a:p>
      </dgm:t>
    </dgm:pt>
    <dgm:pt modelId="{17436076-2087-4854-946A-24F5EF7EE70F}">
      <dgm:prSet phldrT="[Texto]"/>
      <dgm:spPr/>
      <dgm:t>
        <a:bodyPr/>
        <a:lstStyle/>
        <a:p>
          <a:r>
            <a:rPr lang="es-MX" dirty="0"/>
            <a:t>Aclaraciones</a:t>
          </a:r>
        </a:p>
      </dgm:t>
    </dgm:pt>
    <dgm:pt modelId="{F5DB1F29-F563-4825-A88F-F8ADEDBDE76C}" type="parTrans" cxnId="{CE46C0C2-4EE6-42DA-86AA-6FA39411E99B}">
      <dgm:prSet/>
      <dgm:spPr/>
      <dgm:t>
        <a:bodyPr/>
        <a:lstStyle/>
        <a:p>
          <a:endParaRPr lang="es-MX"/>
        </a:p>
      </dgm:t>
    </dgm:pt>
    <dgm:pt modelId="{42E5A662-DB5F-4F48-81F1-5E6303477049}" type="sibTrans" cxnId="{CE46C0C2-4EE6-42DA-86AA-6FA39411E99B}">
      <dgm:prSet/>
      <dgm:spPr/>
      <dgm:t>
        <a:bodyPr/>
        <a:lstStyle/>
        <a:p>
          <a:endParaRPr lang="es-MX"/>
        </a:p>
      </dgm:t>
    </dgm:pt>
    <dgm:pt modelId="{D4F21993-096B-4362-B512-046F21B6C71C}">
      <dgm:prSet phldrT="[Texto]"/>
      <dgm:spPr/>
      <dgm:t>
        <a:bodyPr/>
        <a:lstStyle/>
        <a:p>
          <a:r>
            <a:rPr lang="es-MX" dirty="0"/>
            <a:t>Precisiones</a:t>
          </a:r>
        </a:p>
      </dgm:t>
    </dgm:pt>
    <dgm:pt modelId="{8FCF8A6C-7082-4BA1-AD53-9B6C86161D29}" type="parTrans" cxnId="{8EA3802E-5A14-43AC-83F2-2EC491914B82}">
      <dgm:prSet/>
      <dgm:spPr/>
      <dgm:t>
        <a:bodyPr/>
        <a:lstStyle/>
        <a:p>
          <a:endParaRPr lang="es-MX"/>
        </a:p>
      </dgm:t>
    </dgm:pt>
    <dgm:pt modelId="{6BC83FC3-0865-41D8-B047-96940BE30EAC}" type="sibTrans" cxnId="{8EA3802E-5A14-43AC-83F2-2EC491914B82}">
      <dgm:prSet/>
      <dgm:spPr/>
      <dgm:t>
        <a:bodyPr/>
        <a:lstStyle/>
        <a:p>
          <a:endParaRPr lang="es-MX"/>
        </a:p>
      </dgm:t>
    </dgm:pt>
    <dgm:pt modelId="{7EC074DB-F09F-4B55-A52C-5AFC428291DC}" type="pres">
      <dgm:prSet presAssocID="{F0CBAB10-436D-4C0F-96FD-7F1EAB0F6F30}" presName="Name0" presStyleCnt="0">
        <dgm:presLayoutVars>
          <dgm:dir/>
          <dgm:resizeHandles val="exact"/>
        </dgm:presLayoutVars>
      </dgm:prSet>
      <dgm:spPr/>
      <dgm:t>
        <a:bodyPr/>
        <a:lstStyle/>
        <a:p>
          <a:endParaRPr lang="es-MX"/>
        </a:p>
      </dgm:t>
    </dgm:pt>
    <dgm:pt modelId="{8A53EEF4-A247-4A28-B661-5427BFA09B71}" type="pres">
      <dgm:prSet presAssocID="{F0CBAB10-436D-4C0F-96FD-7F1EAB0F6F30}" presName="arrow" presStyleLbl="bgShp" presStyleIdx="0" presStyleCnt="1"/>
      <dgm:spPr/>
    </dgm:pt>
    <dgm:pt modelId="{E3E287B6-2F58-4F58-8783-717CD566ACE4}" type="pres">
      <dgm:prSet presAssocID="{F0CBAB10-436D-4C0F-96FD-7F1EAB0F6F30}" presName="points" presStyleCnt="0"/>
      <dgm:spPr/>
    </dgm:pt>
    <dgm:pt modelId="{EA822BF6-BF0D-4092-AAFC-30FB72573BD6}" type="pres">
      <dgm:prSet presAssocID="{22B12325-1006-4849-892A-CFD4708A3886}" presName="compositeA" presStyleCnt="0"/>
      <dgm:spPr/>
    </dgm:pt>
    <dgm:pt modelId="{7FBC7886-CDF2-4610-B3DB-A1334DA98552}" type="pres">
      <dgm:prSet presAssocID="{22B12325-1006-4849-892A-CFD4708A3886}" presName="textA" presStyleLbl="revTx" presStyleIdx="0" presStyleCnt="3" custScaleX="142303">
        <dgm:presLayoutVars>
          <dgm:bulletEnabled val="1"/>
        </dgm:presLayoutVars>
      </dgm:prSet>
      <dgm:spPr/>
      <dgm:t>
        <a:bodyPr/>
        <a:lstStyle/>
        <a:p>
          <a:endParaRPr lang="es-MX"/>
        </a:p>
      </dgm:t>
    </dgm:pt>
    <dgm:pt modelId="{3A191579-2863-4810-8CB3-A43948367FD6}" type="pres">
      <dgm:prSet presAssocID="{22B12325-1006-4849-892A-CFD4708A3886}" presName="circleA" presStyleLbl="node1" presStyleIdx="0" presStyleCnt="3"/>
      <dgm:spPr/>
    </dgm:pt>
    <dgm:pt modelId="{C568AD42-9E32-4B37-8D3E-D20C590AC042}" type="pres">
      <dgm:prSet presAssocID="{22B12325-1006-4849-892A-CFD4708A3886}" presName="spaceA" presStyleCnt="0"/>
      <dgm:spPr/>
    </dgm:pt>
    <dgm:pt modelId="{EE93381F-7FB0-4212-8319-86FE814EBD52}" type="pres">
      <dgm:prSet presAssocID="{D83301B1-7286-477B-8CF6-6A05E252B335}" presName="space" presStyleCnt="0"/>
      <dgm:spPr/>
    </dgm:pt>
    <dgm:pt modelId="{6762FDA0-E29A-46A1-86F4-F2D92B2F634E}" type="pres">
      <dgm:prSet presAssocID="{17436076-2087-4854-946A-24F5EF7EE70F}" presName="compositeB" presStyleCnt="0"/>
      <dgm:spPr/>
    </dgm:pt>
    <dgm:pt modelId="{27F6795D-D714-4C80-84F1-4229F5BC7940}" type="pres">
      <dgm:prSet presAssocID="{17436076-2087-4854-946A-24F5EF7EE70F}" presName="textB" presStyleLbl="revTx" presStyleIdx="1" presStyleCnt="3">
        <dgm:presLayoutVars>
          <dgm:bulletEnabled val="1"/>
        </dgm:presLayoutVars>
      </dgm:prSet>
      <dgm:spPr/>
      <dgm:t>
        <a:bodyPr/>
        <a:lstStyle/>
        <a:p>
          <a:endParaRPr lang="es-MX"/>
        </a:p>
      </dgm:t>
    </dgm:pt>
    <dgm:pt modelId="{81286796-49C6-4027-96EB-FFFA18AC192D}" type="pres">
      <dgm:prSet presAssocID="{17436076-2087-4854-946A-24F5EF7EE70F}" presName="circleB" presStyleLbl="node1" presStyleIdx="1" presStyleCnt="3"/>
      <dgm:spPr/>
    </dgm:pt>
    <dgm:pt modelId="{C3D863F8-DCE2-498C-8CC4-1F04219D897D}" type="pres">
      <dgm:prSet presAssocID="{17436076-2087-4854-946A-24F5EF7EE70F}" presName="spaceB" presStyleCnt="0"/>
      <dgm:spPr/>
    </dgm:pt>
    <dgm:pt modelId="{99797A1E-36B6-4C5B-B207-A0B4219745AB}" type="pres">
      <dgm:prSet presAssocID="{42E5A662-DB5F-4F48-81F1-5E6303477049}" presName="space" presStyleCnt="0"/>
      <dgm:spPr/>
    </dgm:pt>
    <dgm:pt modelId="{2AB43B68-47EB-494E-A34F-C0E41DE0F17C}" type="pres">
      <dgm:prSet presAssocID="{D4F21993-096B-4362-B512-046F21B6C71C}" presName="compositeA" presStyleCnt="0"/>
      <dgm:spPr/>
    </dgm:pt>
    <dgm:pt modelId="{B044E1E8-9CCA-4584-93A1-2EC462ABF35D}" type="pres">
      <dgm:prSet presAssocID="{D4F21993-096B-4362-B512-046F21B6C71C}" presName="textA" presStyleLbl="revTx" presStyleIdx="2" presStyleCnt="3">
        <dgm:presLayoutVars>
          <dgm:bulletEnabled val="1"/>
        </dgm:presLayoutVars>
      </dgm:prSet>
      <dgm:spPr/>
      <dgm:t>
        <a:bodyPr/>
        <a:lstStyle/>
        <a:p>
          <a:endParaRPr lang="es-MX"/>
        </a:p>
      </dgm:t>
    </dgm:pt>
    <dgm:pt modelId="{C6626A9C-1605-41FA-AE80-33D8E5D0AC85}" type="pres">
      <dgm:prSet presAssocID="{D4F21993-096B-4362-B512-046F21B6C71C}" presName="circleA" presStyleLbl="node1" presStyleIdx="2" presStyleCnt="3"/>
      <dgm:spPr/>
    </dgm:pt>
    <dgm:pt modelId="{7FB7BB15-BA68-4A38-8F01-89F6D65742ED}" type="pres">
      <dgm:prSet presAssocID="{D4F21993-096B-4362-B512-046F21B6C71C}" presName="spaceA" presStyleCnt="0"/>
      <dgm:spPr/>
    </dgm:pt>
  </dgm:ptLst>
  <dgm:cxnLst>
    <dgm:cxn modelId="{93C21463-E20F-4C3D-8C80-4DFC5BCA65CF}" type="presOf" srcId="{22B12325-1006-4849-892A-CFD4708A3886}" destId="{7FBC7886-CDF2-4610-B3DB-A1334DA98552}" srcOrd="0" destOrd="0" presId="urn:microsoft.com/office/officeart/2005/8/layout/hProcess11"/>
    <dgm:cxn modelId="{BEB57941-35BA-4D91-9AC1-114CE97F0927}" srcId="{F0CBAB10-436D-4C0F-96FD-7F1EAB0F6F30}" destId="{22B12325-1006-4849-892A-CFD4708A3886}" srcOrd="0" destOrd="0" parTransId="{5C15DEAA-7F64-4FD4-A47C-3C061A70DF86}" sibTransId="{D83301B1-7286-477B-8CF6-6A05E252B335}"/>
    <dgm:cxn modelId="{2017BB2E-935F-4643-82B6-1ACF0CE5E00D}" type="presOf" srcId="{D4F21993-096B-4362-B512-046F21B6C71C}" destId="{B044E1E8-9CCA-4584-93A1-2EC462ABF35D}" srcOrd="0" destOrd="0" presId="urn:microsoft.com/office/officeart/2005/8/layout/hProcess11"/>
    <dgm:cxn modelId="{CE46C0C2-4EE6-42DA-86AA-6FA39411E99B}" srcId="{F0CBAB10-436D-4C0F-96FD-7F1EAB0F6F30}" destId="{17436076-2087-4854-946A-24F5EF7EE70F}" srcOrd="1" destOrd="0" parTransId="{F5DB1F29-F563-4825-A88F-F8ADEDBDE76C}" sibTransId="{42E5A662-DB5F-4F48-81F1-5E6303477049}"/>
    <dgm:cxn modelId="{919C272D-2264-4632-820C-CE66CA658EE4}" type="presOf" srcId="{17436076-2087-4854-946A-24F5EF7EE70F}" destId="{27F6795D-D714-4C80-84F1-4229F5BC7940}" srcOrd="0" destOrd="0" presId="urn:microsoft.com/office/officeart/2005/8/layout/hProcess11"/>
    <dgm:cxn modelId="{8EA3802E-5A14-43AC-83F2-2EC491914B82}" srcId="{F0CBAB10-436D-4C0F-96FD-7F1EAB0F6F30}" destId="{D4F21993-096B-4362-B512-046F21B6C71C}" srcOrd="2" destOrd="0" parTransId="{8FCF8A6C-7082-4BA1-AD53-9B6C86161D29}" sibTransId="{6BC83FC3-0865-41D8-B047-96940BE30EAC}"/>
    <dgm:cxn modelId="{B079AEEC-4676-4E15-8850-6E24AD0ED8F6}" type="presOf" srcId="{F0CBAB10-436D-4C0F-96FD-7F1EAB0F6F30}" destId="{7EC074DB-F09F-4B55-A52C-5AFC428291DC}" srcOrd="0" destOrd="0" presId="urn:microsoft.com/office/officeart/2005/8/layout/hProcess11"/>
    <dgm:cxn modelId="{A5755D1D-BF8B-4F11-B5DA-0987099D9BA1}" type="presParOf" srcId="{7EC074DB-F09F-4B55-A52C-5AFC428291DC}" destId="{8A53EEF4-A247-4A28-B661-5427BFA09B71}" srcOrd="0" destOrd="0" presId="urn:microsoft.com/office/officeart/2005/8/layout/hProcess11"/>
    <dgm:cxn modelId="{00B26EF3-CC7A-4A0E-875E-040EDB531907}" type="presParOf" srcId="{7EC074DB-F09F-4B55-A52C-5AFC428291DC}" destId="{E3E287B6-2F58-4F58-8783-717CD566ACE4}" srcOrd="1" destOrd="0" presId="urn:microsoft.com/office/officeart/2005/8/layout/hProcess11"/>
    <dgm:cxn modelId="{A1ACA45C-7934-4AA1-BEE2-731E7C1F6490}" type="presParOf" srcId="{E3E287B6-2F58-4F58-8783-717CD566ACE4}" destId="{EA822BF6-BF0D-4092-AAFC-30FB72573BD6}" srcOrd="0" destOrd="0" presId="urn:microsoft.com/office/officeart/2005/8/layout/hProcess11"/>
    <dgm:cxn modelId="{A285D4BB-8010-4835-AB65-A79F2665A047}" type="presParOf" srcId="{EA822BF6-BF0D-4092-AAFC-30FB72573BD6}" destId="{7FBC7886-CDF2-4610-B3DB-A1334DA98552}" srcOrd="0" destOrd="0" presId="urn:microsoft.com/office/officeart/2005/8/layout/hProcess11"/>
    <dgm:cxn modelId="{84C0AEB7-0916-4088-A21D-E5FF0AC1FC5E}" type="presParOf" srcId="{EA822BF6-BF0D-4092-AAFC-30FB72573BD6}" destId="{3A191579-2863-4810-8CB3-A43948367FD6}" srcOrd="1" destOrd="0" presId="urn:microsoft.com/office/officeart/2005/8/layout/hProcess11"/>
    <dgm:cxn modelId="{C6D1ABAC-03D9-49BF-B262-4F1BDE01B5D4}" type="presParOf" srcId="{EA822BF6-BF0D-4092-AAFC-30FB72573BD6}" destId="{C568AD42-9E32-4B37-8D3E-D20C590AC042}" srcOrd="2" destOrd="0" presId="urn:microsoft.com/office/officeart/2005/8/layout/hProcess11"/>
    <dgm:cxn modelId="{B4ACB2A9-4BF3-4EF8-AAA8-0B276059B927}" type="presParOf" srcId="{E3E287B6-2F58-4F58-8783-717CD566ACE4}" destId="{EE93381F-7FB0-4212-8319-86FE814EBD52}" srcOrd="1" destOrd="0" presId="urn:microsoft.com/office/officeart/2005/8/layout/hProcess11"/>
    <dgm:cxn modelId="{7B386E69-F0DC-40D6-AD6A-D739265AC5EB}" type="presParOf" srcId="{E3E287B6-2F58-4F58-8783-717CD566ACE4}" destId="{6762FDA0-E29A-46A1-86F4-F2D92B2F634E}" srcOrd="2" destOrd="0" presId="urn:microsoft.com/office/officeart/2005/8/layout/hProcess11"/>
    <dgm:cxn modelId="{F39D5346-B322-4D13-B784-750C9BB7AA16}" type="presParOf" srcId="{6762FDA0-E29A-46A1-86F4-F2D92B2F634E}" destId="{27F6795D-D714-4C80-84F1-4229F5BC7940}" srcOrd="0" destOrd="0" presId="urn:microsoft.com/office/officeart/2005/8/layout/hProcess11"/>
    <dgm:cxn modelId="{F130CD03-4214-44F9-A588-0C03036EBA96}" type="presParOf" srcId="{6762FDA0-E29A-46A1-86F4-F2D92B2F634E}" destId="{81286796-49C6-4027-96EB-FFFA18AC192D}" srcOrd="1" destOrd="0" presId="urn:microsoft.com/office/officeart/2005/8/layout/hProcess11"/>
    <dgm:cxn modelId="{DEC5718B-DA44-4623-AA0B-8F17D96E7C63}" type="presParOf" srcId="{6762FDA0-E29A-46A1-86F4-F2D92B2F634E}" destId="{C3D863F8-DCE2-498C-8CC4-1F04219D897D}" srcOrd="2" destOrd="0" presId="urn:microsoft.com/office/officeart/2005/8/layout/hProcess11"/>
    <dgm:cxn modelId="{BDE12E7C-D29C-412A-9E6E-6C040C9109D5}" type="presParOf" srcId="{E3E287B6-2F58-4F58-8783-717CD566ACE4}" destId="{99797A1E-36B6-4C5B-B207-A0B4219745AB}" srcOrd="3" destOrd="0" presId="urn:microsoft.com/office/officeart/2005/8/layout/hProcess11"/>
    <dgm:cxn modelId="{E618EF1B-2E53-4846-BF96-D4B4BF619B53}" type="presParOf" srcId="{E3E287B6-2F58-4F58-8783-717CD566ACE4}" destId="{2AB43B68-47EB-494E-A34F-C0E41DE0F17C}" srcOrd="4" destOrd="0" presId="urn:microsoft.com/office/officeart/2005/8/layout/hProcess11"/>
    <dgm:cxn modelId="{343EB967-4D19-4D3E-A7F7-608CA58BD669}" type="presParOf" srcId="{2AB43B68-47EB-494E-A34F-C0E41DE0F17C}" destId="{B044E1E8-9CCA-4584-93A1-2EC462ABF35D}" srcOrd="0" destOrd="0" presId="urn:microsoft.com/office/officeart/2005/8/layout/hProcess11"/>
    <dgm:cxn modelId="{5F775C35-9900-433C-A008-D2889BF769C7}" type="presParOf" srcId="{2AB43B68-47EB-494E-A34F-C0E41DE0F17C}" destId="{C6626A9C-1605-41FA-AE80-33D8E5D0AC85}" srcOrd="1" destOrd="0" presId="urn:microsoft.com/office/officeart/2005/8/layout/hProcess11"/>
    <dgm:cxn modelId="{5B559ADB-66F0-4BA2-A896-5C5F33E29FCA}" type="presParOf" srcId="{2AB43B68-47EB-494E-A34F-C0E41DE0F17C}" destId="{7FB7BB15-BA68-4A38-8F01-89F6D65742ED}" srcOrd="2" destOrd="0" presId="urn:microsoft.com/office/officeart/2005/8/layout/hProcess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3EEF4-A247-4A28-B661-5427BFA09B71}">
      <dsp:nvSpPr>
        <dsp:cNvPr id="0" name=""/>
        <dsp:cNvSpPr/>
      </dsp:nvSpPr>
      <dsp:spPr>
        <a:xfrm>
          <a:off x="0" y="785528"/>
          <a:ext cx="5354969" cy="1047370"/>
        </a:xfrm>
        <a:prstGeom prst="notchedRightArrow">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7FBC7886-CDF2-4610-B3DB-A1334DA98552}">
      <dsp:nvSpPr>
        <dsp:cNvPr id="0" name=""/>
        <dsp:cNvSpPr/>
      </dsp:nvSpPr>
      <dsp:spPr>
        <a:xfrm>
          <a:off x="1317" y="0"/>
          <a:ext cx="1945627" cy="104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s-MX" sz="1800" kern="1200" dirty="0"/>
            <a:t>Observaciones</a:t>
          </a:r>
        </a:p>
      </dsp:txBody>
      <dsp:txXfrm>
        <a:off x="1317" y="0"/>
        <a:ext cx="1945627" cy="1047370"/>
      </dsp:txXfrm>
    </dsp:sp>
    <dsp:sp modelId="{3A191579-2863-4810-8CB3-A43948367FD6}">
      <dsp:nvSpPr>
        <dsp:cNvPr id="0" name=""/>
        <dsp:cNvSpPr/>
      </dsp:nvSpPr>
      <dsp:spPr>
        <a:xfrm>
          <a:off x="843209" y="1178292"/>
          <a:ext cx="261842" cy="261842"/>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7F6795D-D714-4C80-84F1-4229F5BC7940}">
      <dsp:nvSpPr>
        <dsp:cNvPr id="0" name=""/>
        <dsp:cNvSpPr/>
      </dsp:nvSpPr>
      <dsp:spPr>
        <a:xfrm>
          <a:off x="2015307" y="1571056"/>
          <a:ext cx="1367242" cy="104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s-MX" sz="1700" kern="1200" dirty="0"/>
            <a:t>Aclaraciones</a:t>
          </a:r>
        </a:p>
      </dsp:txBody>
      <dsp:txXfrm>
        <a:off x="2015307" y="1571056"/>
        <a:ext cx="1367242" cy="1047370"/>
      </dsp:txXfrm>
    </dsp:sp>
    <dsp:sp modelId="{81286796-49C6-4027-96EB-FFFA18AC192D}">
      <dsp:nvSpPr>
        <dsp:cNvPr id="0" name=""/>
        <dsp:cNvSpPr/>
      </dsp:nvSpPr>
      <dsp:spPr>
        <a:xfrm>
          <a:off x="2568007" y="1178292"/>
          <a:ext cx="261842" cy="261842"/>
        </a:xfrm>
        <a:prstGeom prst="ellipse">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044E1E8-9CCA-4584-93A1-2EC462ABF35D}">
      <dsp:nvSpPr>
        <dsp:cNvPr id="0" name=""/>
        <dsp:cNvSpPr/>
      </dsp:nvSpPr>
      <dsp:spPr>
        <a:xfrm>
          <a:off x="3450911" y="0"/>
          <a:ext cx="1367242" cy="104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s-MX" sz="1700" kern="1200" dirty="0"/>
            <a:t>Precisiones</a:t>
          </a:r>
        </a:p>
      </dsp:txBody>
      <dsp:txXfrm>
        <a:off x="3450911" y="0"/>
        <a:ext cx="1367242" cy="1047370"/>
      </dsp:txXfrm>
    </dsp:sp>
    <dsp:sp modelId="{C6626A9C-1605-41FA-AE80-33D8E5D0AC85}">
      <dsp:nvSpPr>
        <dsp:cNvPr id="0" name=""/>
        <dsp:cNvSpPr/>
      </dsp:nvSpPr>
      <dsp:spPr>
        <a:xfrm>
          <a:off x="4003612" y="1178292"/>
          <a:ext cx="261842" cy="261842"/>
        </a:xfrm>
        <a:prstGeom prst="ellipse">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B7CC33-02BD-42C2-9B5F-94DDDA7283CA}" type="datetimeFigureOut">
              <a:rPr lang="es-MX" smtClean="0"/>
              <a:t>22/02/2021</a:t>
            </a:fld>
            <a:endParaRPr lang="es-MX"/>
          </a:p>
        </p:txBody>
      </p:sp>
      <p:sp>
        <p:nvSpPr>
          <p:cNvPr id="4" name="3 Marcador de imagen de diapositiva"/>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5C6677-DE95-47BC-AAAC-E0C93D829A55}" type="slidenum">
              <a:rPr lang="es-MX" smtClean="0"/>
              <a:t>‹Nº›</a:t>
            </a:fld>
            <a:endParaRPr lang="es-MX"/>
          </a:p>
        </p:txBody>
      </p:sp>
    </p:spTree>
    <p:extLst>
      <p:ext uri="{BB962C8B-B14F-4D97-AF65-F5344CB8AC3E}">
        <p14:creationId xmlns:p14="http://schemas.microsoft.com/office/powerpoint/2010/main" val="1383405326"/>
      </p:ext>
    </p:extLst>
  </p:cSld>
  <p:clrMap bg1="lt1" tx1="dk1" bg2="lt2" tx2="dk2" accent1="accent1" accent2="accent2" accent3="accent3" accent4="accent4" accent5="accent5" accent6="accent6" hlink="hlink" folHlink="folHlink"/>
  <p:notesStyle>
    <a:lvl1pPr marL="0" algn="l" defTabSz="763890" rtl="0" eaLnBrk="1" latinLnBrk="0" hangingPunct="1">
      <a:defRPr sz="1000" kern="1200">
        <a:solidFill>
          <a:schemeClr val="tx1"/>
        </a:solidFill>
        <a:latin typeface="+mn-lt"/>
        <a:ea typeface="+mn-ea"/>
        <a:cs typeface="+mn-cs"/>
      </a:defRPr>
    </a:lvl1pPr>
    <a:lvl2pPr marL="381945" algn="l" defTabSz="763890" rtl="0" eaLnBrk="1" latinLnBrk="0" hangingPunct="1">
      <a:defRPr sz="1000" kern="1200">
        <a:solidFill>
          <a:schemeClr val="tx1"/>
        </a:solidFill>
        <a:latin typeface="+mn-lt"/>
        <a:ea typeface="+mn-ea"/>
        <a:cs typeface="+mn-cs"/>
      </a:defRPr>
    </a:lvl2pPr>
    <a:lvl3pPr marL="763890" algn="l" defTabSz="763890" rtl="0" eaLnBrk="1" latinLnBrk="0" hangingPunct="1">
      <a:defRPr sz="1000" kern="1200">
        <a:solidFill>
          <a:schemeClr val="tx1"/>
        </a:solidFill>
        <a:latin typeface="+mn-lt"/>
        <a:ea typeface="+mn-ea"/>
        <a:cs typeface="+mn-cs"/>
      </a:defRPr>
    </a:lvl3pPr>
    <a:lvl4pPr marL="1145835" algn="l" defTabSz="763890" rtl="0" eaLnBrk="1" latinLnBrk="0" hangingPunct="1">
      <a:defRPr sz="1000" kern="1200">
        <a:solidFill>
          <a:schemeClr val="tx1"/>
        </a:solidFill>
        <a:latin typeface="+mn-lt"/>
        <a:ea typeface="+mn-ea"/>
        <a:cs typeface="+mn-cs"/>
      </a:defRPr>
    </a:lvl4pPr>
    <a:lvl5pPr marL="1527780" algn="l" defTabSz="763890" rtl="0" eaLnBrk="1" latinLnBrk="0" hangingPunct="1">
      <a:defRPr sz="1000" kern="1200">
        <a:solidFill>
          <a:schemeClr val="tx1"/>
        </a:solidFill>
        <a:latin typeface="+mn-lt"/>
        <a:ea typeface="+mn-ea"/>
        <a:cs typeface="+mn-cs"/>
      </a:defRPr>
    </a:lvl5pPr>
    <a:lvl6pPr marL="1909724" algn="l" defTabSz="763890" rtl="0" eaLnBrk="1" latinLnBrk="0" hangingPunct="1">
      <a:defRPr sz="1000" kern="1200">
        <a:solidFill>
          <a:schemeClr val="tx1"/>
        </a:solidFill>
        <a:latin typeface="+mn-lt"/>
        <a:ea typeface="+mn-ea"/>
        <a:cs typeface="+mn-cs"/>
      </a:defRPr>
    </a:lvl6pPr>
    <a:lvl7pPr marL="2291669" algn="l" defTabSz="763890" rtl="0" eaLnBrk="1" latinLnBrk="0" hangingPunct="1">
      <a:defRPr sz="1000" kern="1200">
        <a:solidFill>
          <a:schemeClr val="tx1"/>
        </a:solidFill>
        <a:latin typeface="+mn-lt"/>
        <a:ea typeface="+mn-ea"/>
        <a:cs typeface="+mn-cs"/>
      </a:defRPr>
    </a:lvl7pPr>
    <a:lvl8pPr marL="2673614" algn="l" defTabSz="763890" rtl="0" eaLnBrk="1" latinLnBrk="0" hangingPunct="1">
      <a:defRPr sz="1000" kern="1200">
        <a:solidFill>
          <a:schemeClr val="tx1"/>
        </a:solidFill>
        <a:latin typeface="+mn-lt"/>
        <a:ea typeface="+mn-ea"/>
        <a:cs typeface="+mn-cs"/>
      </a:defRPr>
    </a:lvl8pPr>
    <a:lvl9pPr marL="3055559" algn="l" defTabSz="76389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60438" y="1143000"/>
            <a:ext cx="4937125"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2</a:t>
            </a:fld>
            <a:endParaRPr lang="es-MX"/>
          </a:p>
        </p:txBody>
      </p:sp>
    </p:spTree>
    <p:extLst>
      <p:ext uri="{BB962C8B-B14F-4D97-AF65-F5344CB8AC3E}">
        <p14:creationId xmlns:p14="http://schemas.microsoft.com/office/powerpoint/2010/main" val="155780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11</a:t>
            </a:fld>
            <a:endParaRPr lang="es-MX"/>
          </a:p>
        </p:txBody>
      </p:sp>
    </p:spTree>
    <p:extLst>
      <p:ext uri="{BB962C8B-B14F-4D97-AF65-F5344CB8AC3E}">
        <p14:creationId xmlns:p14="http://schemas.microsoft.com/office/powerpoint/2010/main" val="291501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12</a:t>
            </a:fld>
            <a:endParaRPr lang="es-MX"/>
          </a:p>
        </p:txBody>
      </p:sp>
    </p:spTree>
    <p:extLst>
      <p:ext uri="{BB962C8B-B14F-4D97-AF65-F5344CB8AC3E}">
        <p14:creationId xmlns:p14="http://schemas.microsoft.com/office/powerpoint/2010/main" val="1136793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13</a:t>
            </a:fld>
            <a:endParaRPr lang="es-MX"/>
          </a:p>
        </p:txBody>
      </p:sp>
    </p:spTree>
    <p:extLst>
      <p:ext uri="{BB962C8B-B14F-4D97-AF65-F5344CB8AC3E}">
        <p14:creationId xmlns:p14="http://schemas.microsoft.com/office/powerpoint/2010/main" val="374090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14</a:t>
            </a:fld>
            <a:endParaRPr lang="es-MX"/>
          </a:p>
        </p:txBody>
      </p:sp>
    </p:spTree>
    <p:extLst>
      <p:ext uri="{BB962C8B-B14F-4D97-AF65-F5344CB8AC3E}">
        <p14:creationId xmlns:p14="http://schemas.microsoft.com/office/powerpoint/2010/main" val="2047889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16</a:t>
            </a:fld>
            <a:endParaRPr lang="es-MX"/>
          </a:p>
        </p:txBody>
      </p:sp>
    </p:spTree>
    <p:extLst>
      <p:ext uri="{BB962C8B-B14F-4D97-AF65-F5344CB8AC3E}">
        <p14:creationId xmlns:p14="http://schemas.microsoft.com/office/powerpoint/2010/main" val="3718021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18</a:t>
            </a:fld>
            <a:endParaRPr lang="es-MX"/>
          </a:p>
        </p:txBody>
      </p:sp>
    </p:spTree>
    <p:extLst>
      <p:ext uri="{BB962C8B-B14F-4D97-AF65-F5344CB8AC3E}">
        <p14:creationId xmlns:p14="http://schemas.microsoft.com/office/powerpoint/2010/main" val="629982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20</a:t>
            </a:fld>
            <a:endParaRPr lang="es-MX"/>
          </a:p>
        </p:txBody>
      </p:sp>
    </p:spTree>
    <p:extLst>
      <p:ext uri="{BB962C8B-B14F-4D97-AF65-F5344CB8AC3E}">
        <p14:creationId xmlns:p14="http://schemas.microsoft.com/office/powerpoint/2010/main" val="332738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21</a:t>
            </a:fld>
            <a:endParaRPr lang="es-MX"/>
          </a:p>
        </p:txBody>
      </p:sp>
    </p:spTree>
    <p:extLst>
      <p:ext uri="{BB962C8B-B14F-4D97-AF65-F5344CB8AC3E}">
        <p14:creationId xmlns:p14="http://schemas.microsoft.com/office/powerpoint/2010/main" val="429130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23</a:t>
            </a:fld>
            <a:endParaRPr lang="es-MX"/>
          </a:p>
        </p:txBody>
      </p:sp>
    </p:spTree>
    <p:extLst>
      <p:ext uri="{BB962C8B-B14F-4D97-AF65-F5344CB8AC3E}">
        <p14:creationId xmlns:p14="http://schemas.microsoft.com/office/powerpoint/2010/main" val="47264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25</a:t>
            </a:fld>
            <a:endParaRPr lang="es-MX"/>
          </a:p>
        </p:txBody>
      </p:sp>
    </p:spTree>
    <p:extLst>
      <p:ext uri="{BB962C8B-B14F-4D97-AF65-F5344CB8AC3E}">
        <p14:creationId xmlns:p14="http://schemas.microsoft.com/office/powerpoint/2010/main" val="40602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3</a:t>
            </a:fld>
            <a:endParaRPr lang="es-MX"/>
          </a:p>
        </p:txBody>
      </p:sp>
    </p:spTree>
    <p:extLst>
      <p:ext uri="{BB962C8B-B14F-4D97-AF65-F5344CB8AC3E}">
        <p14:creationId xmlns:p14="http://schemas.microsoft.com/office/powerpoint/2010/main" val="2989631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26</a:t>
            </a:fld>
            <a:endParaRPr lang="es-MX"/>
          </a:p>
        </p:txBody>
      </p:sp>
    </p:spTree>
    <p:extLst>
      <p:ext uri="{BB962C8B-B14F-4D97-AF65-F5344CB8AC3E}">
        <p14:creationId xmlns:p14="http://schemas.microsoft.com/office/powerpoint/2010/main" val="2853277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D5C6677-DE95-47BC-AAAC-E0C93D829A55}" type="slidenum">
              <a:rPr lang="es-MX" smtClean="0"/>
              <a:t>27</a:t>
            </a:fld>
            <a:endParaRPr lang="es-MX"/>
          </a:p>
        </p:txBody>
      </p:sp>
    </p:spTree>
    <p:extLst>
      <p:ext uri="{BB962C8B-B14F-4D97-AF65-F5344CB8AC3E}">
        <p14:creationId xmlns:p14="http://schemas.microsoft.com/office/powerpoint/2010/main" val="1215122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30</a:t>
            </a:fld>
            <a:endParaRPr lang="es-MX"/>
          </a:p>
        </p:txBody>
      </p:sp>
    </p:spTree>
    <p:extLst>
      <p:ext uri="{BB962C8B-B14F-4D97-AF65-F5344CB8AC3E}">
        <p14:creationId xmlns:p14="http://schemas.microsoft.com/office/powerpoint/2010/main" val="862172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D5C6677-DE95-47BC-AAAC-E0C93D829A55}" type="slidenum">
              <a:rPr lang="es-MX" smtClean="0"/>
              <a:t>32</a:t>
            </a:fld>
            <a:endParaRPr lang="es-MX"/>
          </a:p>
        </p:txBody>
      </p:sp>
    </p:spTree>
    <p:extLst>
      <p:ext uri="{BB962C8B-B14F-4D97-AF65-F5344CB8AC3E}">
        <p14:creationId xmlns:p14="http://schemas.microsoft.com/office/powerpoint/2010/main" val="175435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D5C6677-DE95-47BC-AAAC-E0C93D829A55}" type="slidenum">
              <a:rPr lang="es-MX" smtClean="0"/>
              <a:t>34</a:t>
            </a:fld>
            <a:endParaRPr lang="es-MX"/>
          </a:p>
        </p:txBody>
      </p:sp>
    </p:spTree>
    <p:extLst>
      <p:ext uri="{BB962C8B-B14F-4D97-AF65-F5344CB8AC3E}">
        <p14:creationId xmlns:p14="http://schemas.microsoft.com/office/powerpoint/2010/main" val="2753840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35</a:t>
            </a:fld>
            <a:endParaRPr lang="es-MX"/>
          </a:p>
        </p:txBody>
      </p:sp>
    </p:spTree>
    <p:extLst>
      <p:ext uri="{BB962C8B-B14F-4D97-AF65-F5344CB8AC3E}">
        <p14:creationId xmlns:p14="http://schemas.microsoft.com/office/powerpoint/2010/main" val="216002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36</a:t>
            </a:fld>
            <a:endParaRPr lang="es-MX"/>
          </a:p>
        </p:txBody>
      </p:sp>
    </p:spTree>
    <p:extLst>
      <p:ext uri="{BB962C8B-B14F-4D97-AF65-F5344CB8AC3E}">
        <p14:creationId xmlns:p14="http://schemas.microsoft.com/office/powerpoint/2010/main" val="3885314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41</a:t>
            </a:fld>
            <a:endParaRPr lang="es-MX"/>
          </a:p>
        </p:txBody>
      </p:sp>
    </p:spTree>
    <p:extLst>
      <p:ext uri="{BB962C8B-B14F-4D97-AF65-F5344CB8AC3E}">
        <p14:creationId xmlns:p14="http://schemas.microsoft.com/office/powerpoint/2010/main" val="1499078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43</a:t>
            </a:fld>
            <a:endParaRPr lang="es-MX"/>
          </a:p>
        </p:txBody>
      </p:sp>
    </p:spTree>
    <p:extLst>
      <p:ext uri="{BB962C8B-B14F-4D97-AF65-F5344CB8AC3E}">
        <p14:creationId xmlns:p14="http://schemas.microsoft.com/office/powerpoint/2010/main" val="1270210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47</a:t>
            </a:fld>
            <a:endParaRPr lang="es-MX"/>
          </a:p>
        </p:txBody>
      </p:sp>
    </p:spTree>
    <p:extLst>
      <p:ext uri="{BB962C8B-B14F-4D97-AF65-F5344CB8AC3E}">
        <p14:creationId xmlns:p14="http://schemas.microsoft.com/office/powerpoint/2010/main" val="34194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4</a:t>
            </a:fld>
            <a:endParaRPr lang="es-MX"/>
          </a:p>
        </p:txBody>
      </p:sp>
    </p:spTree>
    <p:extLst>
      <p:ext uri="{BB962C8B-B14F-4D97-AF65-F5344CB8AC3E}">
        <p14:creationId xmlns:p14="http://schemas.microsoft.com/office/powerpoint/2010/main" val="4213880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48</a:t>
            </a:fld>
            <a:endParaRPr lang="es-MX"/>
          </a:p>
        </p:txBody>
      </p:sp>
    </p:spTree>
    <p:extLst>
      <p:ext uri="{BB962C8B-B14F-4D97-AF65-F5344CB8AC3E}">
        <p14:creationId xmlns:p14="http://schemas.microsoft.com/office/powerpoint/2010/main" val="1202486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D5C6677-DE95-47BC-AAAC-E0C93D829A55}" type="slidenum">
              <a:rPr lang="es-MX" smtClean="0"/>
              <a:t>50</a:t>
            </a:fld>
            <a:endParaRPr lang="es-MX"/>
          </a:p>
        </p:txBody>
      </p:sp>
    </p:spTree>
    <p:extLst>
      <p:ext uri="{BB962C8B-B14F-4D97-AF65-F5344CB8AC3E}">
        <p14:creationId xmlns:p14="http://schemas.microsoft.com/office/powerpoint/2010/main" val="3100823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55</a:t>
            </a:fld>
            <a:endParaRPr lang="es-MX"/>
          </a:p>
        </p:txBody>
      </p:sp>
    </p:spTree>
    <p:extLst>
      <p:ext uri="{BB962C8B-B14F-4D97-AF65-F5344CB8AC3E}">
        <p14:creationId xmlns:p14="http://schemas.microsoft.com/office/powerpoint/2010/main" val="29311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56</a:t>
            </a:fld>
            <a:endParaRPr lang="es-MX"/>
          </a:p>
        </p:txBody>
      </p:sp>
    </p:spTree>
    <p:extLst>
      <p:ext uri="{BB962C8B-B14F-4D97-AF65-F5344CB8AC3E}">
        <p14:creationId xmlns:p14="http://schemas.microsoft.com/office/powerpoint/2010/main" val="3588867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59</a:t>
            </a:fld>
            <a:endParaRPr lang="es-MX"/>
          </a:p>
        </p:txBody>
      </p:sp>
    </p:spTree>
    <p:extLst>
      <p:ext uri="{BB962C8B-B14F-4D97-AF65-F5344CB8AC3E}">
        <p14:creationId xmlns:p14="http://schemas.microsoft.com/office/powerpoint/2010/main" val="2150397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60</a:t>
            </a:fld>
            <a:endParaRPr lang="es-MX"/>
          </a:p>
        </p:txBody>
      </p:sp>
    </p:spTree>
    <p:extLst>
      <p:ext uri="{BB962C8B-B14F-4D97-AF65-F5344CB8AC3E}">
        <p14:creationId xmlns:p14="http://schemas.microsoft.com/office/powerpoint/2010/main" val="2734763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61</a:t>
            </a:fld>
            <a:endParaRPr lang="es-MX"/>
          </a:p>
        </p:txBody>
      </p:sp>
    </p:spTree>
    <p:extLst>
      <p:ext uri="{BB962C8B-B14F-4D97-AF65-F5344CB8AC3E}">
        <p14:creationId xmlns:p14="http://schemas.microsoft.com/office/powerpoint/2010/main" val="3148270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62</a:t>
            </a:fld>
            <a:endParaRPr lang="es-MX"/>
          </a:p>
        </p:txBody>
      </p:sp>
    </p:spTree>
    <p:extLst>
      <p:ext uri="{BB962C8B-B14F-4D97-AF65-F5344CB8AC3E}">
        <p14:creationId xmlns:p14="http://schemas.microsoft.com/office/powerpoint/2010/main" val="3668160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D5C6677-DE95-47BC-AAAC-E0C93D829A55}" type="slidenum">
              <a:rPr lang="es-MX" smtClean="0"/>
              <a:t>63</a:t>
            </a:fld>
            <a:endParaRPr lang="es-MX"/>
          </a:p>
        </p:txBody>
      </p:sp>
    </p:spTree>
    <p:extLst>
      <p:ext uri="{BB962C8B-B14F-4D97-AF65-F5344CB8AC3E}">
        <p14:creationId xmlns:p14="http://schemas.microsoft.com/office/powerpoint/2010/main" val="619357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1016356" rtl="0" eaLnBrk="1" fontAlgn="auto" latinLnBrk="0" hangingPunct="1">
              <a:lnSpc>
                <a:spcPct val="100000"/>
              </a:lnSpc>
              <a:spcBef>
                <a:spcPts val="0"/>
              </a:spcBef>
              <a:spcAft>
                <a:spcPts val="0"/>
              </a:spcAft>
              <a:buClrTx/>
              <a:buSzTx/>
              <a:buFontTx/>
              <a:buNone/>
              <a:tabLst/>
              <a:defRPr/>
            </a:pPr>
            <a:fld id="{4D5C6677-DE95-47BC-AAAC-E0C93D829A5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6356" rtl="0" eaLnBrk="1" fontAlgn="auto" latinLnBrk="0" hangingPunct="1">
                <a:lnSpc>
                  <a:spcPct val="100000"/>
                </a:lnSpc>
                <a:spcBef>
                  <a:spcPts val="0"/>
                </a:spcBef>
                <a:spcAft>
                  <a:spcPts val="0"/>
                </a:spcAft>
                <a:buClrTx/>
                <a:buSzTx/>
                <a:buFontTx/>
                <a:buNone/>
                <a:tabLst/>
                <a:defRPr/>
              </a:pPr>
              <a:t>64</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73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5</a:t>
            </a:fld>
            <a:endParaRPr lang="es-MX"/>
          </a:p>
        </p:txBody>
      </p:sp>
    </p:spTree>
    <p:extLst>
      <p:ext uri="{BB962C8B-B14F-4D97-AF65-F5344CB8AC3E}">
        <p14:creationId xmlns:p14="http://schemas.microsoft.com/office/powerpoint/2010/main" val="3025665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1016356" rtl="0" eaLnBrk="1" fontAlgn="auto" latinLnBrk="0" hangingPunct="1">
              <a:lnSpc>
                <a:spcPct val="100000"/>
              </a:lnSpc>
              <a:spcBef>
                <a:spcPts val="0"/>
              </a:spcBef>
              <a:spcAft>
                <a:spcPts val="0"/>
              </a:spcAft>
              <a:buClrTx/>
              <a:buSzTx/>
              <a:buFontTx/>
              <a:buNone/>
              <a:tabLst/>
              <a:defRPr/>
            </a:pPr>
            <a:fld id="{4D5C6677-DE95-47BC-AAAC-E0C93D829A5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6356" rtl="0" eaLnBrk="1" fontAlgn="auto" latinLnBrk="0" hangingPunct="1">
                <a:lnSpc>
                  <a:spcPct val="100000"/>
                </a:lnSpc>
                <a:spcBef>
                  <a:spcPts val="0"/>
                </a:spcBef>
                <a:spcAft>
                  <a:spcPts val="0"/>
                </a:spcAft>
                <a:buClrTx/>
                <a:buSzTx/>
                <a:buFontTx/>
                <a:buNone/>
                <a:tabLst/>
                <a:defRPr/>
              </a:pPr>
              <a:t>66</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526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1016356" rtl="0" eaLnBrk="1" fontAlgn="auto" latinLnBrk="0" hangingPunct="1">
              <a:lnSpc>
                <a:spcPct val="100000"/>
              </a:lnSpc>
              <a:spcBef>
                <a:spcPts val="0"/>
              </a:spcBef>
              <a:spcAft>
                <a:spcPts val="0"/>
              </a:spcAft>
              <a:buClrTx/>
              <a:buSzTx/>
              <a:buFontTx/>
              <a:buNone/>
              <a:tabLst/>
              <a:defRPr/>
            </a:pPr>
            <a:fld id="{4D5C6677-DE95-47BC-AAAC-E0C93D829A5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6356" rtl="0" eaLnBrk="1" fontAlgn="auto" latinLnBrk="0" hangingPunct="1">
                <a:lnSpc>
                  <a:spcPct val="100000"/>
                </a:lnSpc>
                <a:spcBef>
                  <a:spcPts val="0"/>
                </a:spcBef>
                <a:spcAft>
                  <a:spcPts val="0"/>
                </a:spcAft>
                <a:buClrTx/>
                <a:buSzTx/>
                <a:buFontTx/>
                <a:buNone/>
                <a:tabLst/>
                <a:defRPr/>
              </a:pPr>
              <a:t>67</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138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1016356" rtl="0" eaLnBrk="1" fontAlgn="auto" latinLnBrk="0" hangingPunct="1">
              <a:lnSpc>
                <a:spcPct val="100000"/>
              </a:lnSpc>
              <a:spcBef>
                <a:spcPts val="0"/>
              </a:spcBef>
              <a:spcAft>
                <a:spcPts val="0"/>
              </a:spcAft>
              <a:buClrTx/>
              <a:buSzTx/>
              <a:buFontTx/>
              <a:buNone/>
              <a:tabLst/>
              <a:defRPr/>
            </a:pPr>
            <a:fld id="{4D5C6677-DE95-47BC-AAAC-E0C93D829A5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6356" rtl="0" eaLnBrk="1" fontAlgn="auto" latinLnBrk="0" hangingPunct="1">
                <a:lnSpc>
                  <a:spcPct val="100000"/>
                </a:lnSpc>
                <a:spcBef>
                  <a:spcPts val="0"/>
                </a:spcBef>
                <a:spcAft>
                  <a:spcPts val="0"/>
                </a:spcAft>
                <a:buClrTx/>
                <a:buSzTx/>
                <a:buFontTx/>
                <a:buNone/>
                <a:tabLst/>
                <a:defRPr/>
              </a:pPr>
              <a:t>68</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18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1016356" rtl="0" eaLnBrk="1" fontAlgn="auto" latinLnBrk="0" hangingPunct="1">
              <a:lnSpc>
                <a:spcPct val="100000"/>
              </a:lnSpc>
              <a:spcBef>
                <a:spcPts val="0"/>
              </a:spcBef>
              <a:spcAft>
                <a:spcPts val="0"/>
              </a:spcAft>
              <a:buClrTx/>
              <a:buSzTx/>
              <a:buFontTx/>
              <a:buNone/>
              <a:tabLst/>
              <a:defRPr/>
            </a:pPr>
            <a:fld id="{4D5C6677-DE95-47BC-AAAC-E0C93D829A5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6356" rtl="0" eaLnBrk="1" fontAlgn="auto" latinLnBrk="0" hangingPunct="1">
                <a:lnSpc>
                  <a:spcPct val="100000"/>
                </a:lnSpc>
                <a:spcBef>
                  <a:spcPts val="0"/>
                </a:spcBef>
                <a:spcAft>
                  <a:spcPts val="0"/>
                </a:spcAft>
                <a:buClrTx/>
                <a:buSzTx/>
                <a:buFontTx/>
                <a:buNone/>
                <a:tabLst/>
                <a:defRPr/>
              </a:pPr>
              <a:t>69</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324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1016356" rtl="0" eaLnBrk="1" fontAlgn="auto" latinLnBrk="0" hangingPunct="1">
              <a:lnSpc>
                <a:spcPct val="100000"/>
              </a:lnSpc>
              <a:spcBef>
                <a:spcPts val="0"/>
              </a:spcBef>
              <a:spcAft>
                <a:spcPts val="0"/>
              </a:spcAft>
              <a:buClrTx/>
              <a:buSzTx/>
              <a:buFontTx/>
              <a:buNone/>
              <a:tabLst/>
              <a:defRPr/>
            </a:pPr>
            <a:fld id="{4D5C6677-DE95-47BC-AAAC-E0C93D829A5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6356" rtl="0" eaLnBrk="1" fontAlgn="auto" latinLnBrk="0" hangingPunct="1">
                <a:lnSpc>
                  <a:spcPct val="100000"/>
                </a:lnSpc>
                <a:spcBef>
                  <a:spcPts val="0"/>
                </a:spcBef>
                <a:spcAft>
                  <a:spcPts val="0"/>
                </a:spcAft>
                <a:buClrTx/>
                <a:buSzTx/>
                <a:buFontTx/>
                <a:buNone/>
                <a:tabLst/>
                <a:defRPr/>
              </a:pPr>
              <a:t>70</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521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1016356" rtl="0" eaLnBrk="1" fontAlgn="auto" latinLnBrk="0" hangingPunct="1">
              <a:lnSpc>
                <a:spcPct val="100000"/>
              </a:lnSpc>
              <a:spcBef>
                <a:spcPts val="0"/>
              </a:spcBef>
              <a:spcAft>
                <a:spcPts val="0"/>
              </a:spcAft>
              <a:buClrTx/>
              <a:buSzTx/>
              <a:buFontTx/>
              <a:buNone/>
              <a:tabLst/>
              <a:defRPr/>
            </a:pPr>
            <a:fld id="{4D5C6677-DE95-47BC-AAAC-E0C93D829A5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6356" rtl="0" eaLnBrk="1" fontAlgn="auto" latinLnBrk="0" hangingPunct="1">
                <a:lnSpc>
                  <a:spcPct val="100000"/>
                </a:lnSpc>
                <a:spcBef>
                  <a:spcPts val="0"/>
                </a:spcBef>
                <a:spcAft>
                  <a:spcPts val="0"/>
                </a:spcAft>
                <a:buClrTx/>
                <a:buSzTx/>
                <a:buFontTx/>
                <a:buNone/>
                <a:tabLst/>
                <a:defRPr/>
              </a:pPr>
              <a:t>71</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267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72</a:t>
            </a:fld>
            <a:endParaRPr lang="es-MX"/>
          </a:p>
        </p:txBody>
      </p:sp>
    </p:spTree>
    <p:extLst>
      <p:ext uri="{BB962C8B-B14F-4D97-AF65-F5344CB8AC3E}">
        <p14:creationId xmlns:p14="http://schemas.microsoft.com/office/powerpoint/2010/main" val="42653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6</a:t>
            </a:fld>
            <a:endParaRPr lang="es-MX"/>
          </a:p>
        </p:txBody>
      </p:sp>
    </p:spTree>
    <p:extLst>
      <p:ext uri="{BB962C8B-B14F-4D97-AF65-F5344CB8AC3E}">
        <p14:creationId xmlns:p14="http://schemas.microsoft.com/office/powerpoint/2010/main" val="285784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7</a:t>
            </a:fld>
            <a:endParaRPr lang="es-MX"/>
          </a:p>
        </p:txBody>
      </p:sp>
    </p:spTree>
    <p:extLst>
      <p:ext uri="{BB962C8B-B14F-4D97-AF65-F5344CB8AC3E}">
        <p14:creationId xmlns:p14="http://schemas.microsoft.com/office/powerpoint/2010/main" val="323291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8</a:t>
            </a:fld>
            <a:endParaRPr lang="es-MX"/>
          </a:p>
        </p:txBody>
      </p:sp>
    </p:spTree>
    <p:extLst>
      <p:ext uri="{BB962C8B-B14F-4D97-AF65-F5344CB8AC3E}">
        <p14:creationId xmlns:p14="http://schemas.microsoft.com/office/powerpoint/2010/main" val="398122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9</a:t>
            </a:fld>
            <a:endParaRPr lang="es-MX"/>
          </a:p>
        </p:txBody>
      </p:sp>
    </p:spTree>
    <p:extLst>
      <p:ext uri="{BB962C8B-B14F-4D97-AF65-F5344CB8AC3E}">
        <p14:creationId xmlns:p14="http://schemas.microsoft.com/office/powerpoint/2010/main" val="214448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685800"/>
            <a:ext cx="54864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4D5C6677-DE95-47BC-AAAC-E0C93D829A55}" type="slidenum">
              <a:rPr lang="es-MX" smtClean="0"/>
              <a:t>10</a:t>
            </a:fld>
            <a:endParaRPr lang="es-MX"/>
          </a:p>
        </p:txBody>
      </p:sp>
    </p:spTree>
    <p:extLst>
      <p:ext uri="{BB962C8B-B14F-4D97-AF65-F5344CB8AC3E}">
        <p14:creationId xmlns:p14="http://schemas.microsoft.com/office/powerpoint/2010/main" val="322265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1775355"/>
            <a:ext cx="7772400" cy="1225021"/>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24532" indent="0" algn="ctr">
              <a:buNone/>
              <a:defRPr>
                <a:solidFill>
                  <a:schemeClr val="tx1">
                    <a:tint val="75000"/>
                  </a:schemeClr>
                </a:solidFill>
              </a:defRPr>
            </a:lvl2pPr>
            <a:lvl3pPr marL="849064" indent="0" algn="ctr">
              <a:buNone/>
              <a:defRPr>
                <a:solidFill>
                  <a:schemeClr val="tx1">
                    <a:tint val="75000"/>
                  </a:schemeClr>
                </a:solidFill>
              </a:defRPr>
            </a:lvl3pPr>
            <a:lvl4pPr marL="1273595" indent="0" algn="ctr">
              <a:buNone/>
              <a:defRPr>
                <a:solidFill>
                  <a:schemeClr val="tx1">
                    <a:tint val="75000"/>
                  </a:schemeClr>
                </a:solidFill>
              </a:defRPr>
            </a:lvl4pPr>
            <a:lvl5pPr marL="1698127" indent="0" algn="ctr">
              <a:buNone/>
              <a:defRPr>
                <a:solidFill>
                  <a:schemeClr val="tx1">
                    <a:tint val="75000"/>
                  </a:schemeClr>
                </a:solidFill>
              </a:defRPr>
            </a:lvl5pPr>
            <a:lvl6pPr marL="2122659" indent="0" algn="ctr">
              <a:buNone/>
              <a:defRPr>
                <a:solidFill>
                  <a:schemeClr val="tx1">
                    <a:tint val="75000"/>
                  </a:schemeClr>
                </a:solidFill>
              </a:defRPr>
            </a:lvl6pPr>
            <a:lvl7pPr marL="2547191" indent="0" algn="ctr">
              <a:buNone/>
              <a:defRPr>
                <a:solidFill>
                  <a:schemeClr val="tx1">
                    <a:tint val="75000"/>
                  </a:schemeClr>
                </a:solidFill>
              </a:defRPr>
            </a:lvl7pPr>
            <a:lvl8pPr marL="2971722" indent="0" algn="ctr">
              <a:buNone/>
              <a:defRPr>
                <a:solidFill>
                  <a:schemeClr val="tx1">
                    <a:tint val="75000"/>
                  </a:schemeClr>
                </a:solidFill>
              </a:defRPr>
            </a:lvl8pPr>
            <a:lvl9pPr marL="3396254"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339869300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342620508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283450" y="257970"/>
            <a:ext cx="2260600" cy="5504656"/>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501650" y="257970"/>
            <a:ext cx="6629400" cy="5504656"/>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357221247"/>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177225844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8"/>
            <a:ext cx="7772400" cy="1135062"/>
          </a:xfrm>
        </p:spPr>
        <p:txBody>
          <a:bodyPr anchor="t"/>
          <a:lstStyle>
            <a:lvl1pPr algn="l">
              <a:defRPr sz="37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422261"/>
            <a:ext cx="7772400" cy="1250156"/>
          </a:xfrm>
        </p:spPr>
        <p:txBody>
          <a:bodyPr anchor="b"/>
          <a:lstStyle>
            <a:lvl1pPr marL="0" indent="0">
              <a:buNone/>
              <a:defRPr sz="1800">
                <a:solidFill>
                  <a:schemeClr val="tx1">
                    <a:tint val="75000"/>
                  </a:schemeClr>
                </a:solidFill>
              </a:defRPr>
            </a:lvl1pPr>
            <a:lvl2pPr marL="424532" indent="0">
              <a:buNone/>
              <a:defRPr sz="1700">
                <a:solidFill>
                  <a:schemeClr val="tx1">
                    <a:tint val="75000"/>
                  </a:schemeClr>
                </a:solidFill>
              </a:defRPr>
            </a:lvl2pPr>
            <a:lvl3pPr marL="849064" indent="0">
              <a:buNone/>
              <a:defRPr sz="1500">
                <a:solidFill>
                  <a:schemeClr val="tx1">
                    <a:tint val="75000"/>
                  </a:schemeClr>
                </a:solidFill>
              </a:defRPr>
            </a:lvl3pPr>
            <a:lvl4pPr marL="1273595" indent="0">
              <a:buNone/>
              <a:defRPr sz="1300">
                <a:solidFill>
                  <a:schemeClr val="tx1">
                    <a:tint val="75000"/>
                  </a:schemeClr>
                </a:solidFill>
              </a:defRPr>
            </a:lvl4pPr>
            <a:lvl5pPr marL="1698127" indent="0">
              <a:buNone/>
              <a:defRPr sz="1300">
                <a:solidFill>
                  <a:schemeClr val="tx1">
                    <a:tint val="75000"/>
                  </a:schemeClr>
                </a:solidFill>
              </a:defRPr>
            </a:lvl5pPr>
            <a:lvl6pPr marL="2122659" indent="0">
              <a:buNone/>
              <a:defRPr sz="1300">
                <a:solidFill>
                  <a:schemeClr val="tx1">
                    <a:tint val="75000"/>
                  </a:schemeClr>
                </a:solidFill>
              </a:defRPr>
            </a:lvl6pPr>
            <a:lvl7pPr marL="2547191" indent="0">
              <a:buNone/>
              <a:defRPr sz="1300">
                <a:solidFill>
                  <a:schemeClr val="tx1">
                    <a:tint val="75000"/>
                  </a:schemeClr>
                </a:solidFill>
              </a:defRPr>
            </a:lvl7pPr>
            <a:lvl8pPr marL="2971722" indent="0">
              <a:buNone/>
              <a:defRPr sz="1300">
                <a:solidFill>
                  <a:schemeClr val="tx1">
                    <a:tint val="75000"/>
                  </a:schemeClr>
                </a:solidFill>
              </a:defRPr>
            </a:lvl8pPr>
            <a:lvl9pPr marL="3396254" indent="0">
              <a:buNone/>
              <a:defRPr sz="13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177444458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501650" y="1505479"/>
            <a:ext cx="4445000" cy="4257146"/>
          </a:xfrm>
        </p:spPr>
        <p:txBody>
          <a:bodyPr/>
          <a:lstStyle>
            <a:lvl1pPr>
              <a:defRPr sz="2600"/>
            </a:lvl1pPr>
            <a:lvl2pPr>
              <a:defRPr sz="2300"/>
            </a:lvl2pPr>
            <a:lvl3pPr>
              <a:defRPr sz="1800"/>
            </a:lvl3pPr>
            <a:lvl4pPr>
              <a:defRPr sz="1700"/>
            </a:lvl4pPr>
            <a:lvl5pPr>
              <a:defRPr sz="1700"/>
            </a:lvl5pPr>
            <a:lvl6pPr>
              <a:defRPr sz="1700"/>
            </a:lvl6pPr>
            <a:lvl7pPr>
              <a:defRPr sz="1700"/>
            </a:lvl7pPr>
            <a:lvl8pPr>
              <a:defRPr sz="1700"/>
            </a:lvl8pPr>
            <a:lvl9pPr>
              <a:defRPr sz="17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5099050" y="1505479"/>
            <a:ext cx="4445000" cy="4257146"/>
          </a:xfrm>
        </p:spPr>
        <p:txBody>
          <a:bodyPr/>
          <a:lstStyle>
            <a:lvl1pPr>
              <a:defRPr sz="2600"/>
            </a:lvl1pPr>
            <a:lvl2pPr>
              <a:defRPr sz="2300"/>
            </a:lvl2pPr>
            <a:lvl3pPr>
              <a:defRPr sz="1800"/>
            </a:lvl3pPr>
            <a:lvl4pPr>
              <a:defRPr sz="1700"/>
            </a:lvl4pPr>
            <a:lvl5pPr>
              <a:defRPr sz="1700"/>
            </a:lvl5pPr>
            <a:lvl6pPr>
              <a:defRPr sz="1700"/>
            </a:lvl6pPr>
            <a:lvl7pPr>
              <a:defRPr sz="1700"/>
            </a:lvl7pPr>
            <a:lvl8pPr>
              <a:defRPr sz="1700"/>
            </a:lvl8pPr>
            <a:lvl9pPr>
              <a:defRPr sz="17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189819561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279261"/>
            <a:ext cx="4040188" cy="533135"/>
          </a:xfrm>
        </p:spPr>
        <p:txBody>
          <a:bodyPr anchor="b"/>
          <a:lstStyle>
            <a:lvl1pPr marL="0" indent="0">
              <a:buNone/>
              <a:defRPr sz="2300" b="1"/>
            </a:lvl1pPr>
            <a:lvl2pPr marL="424532" indent="0">
              <a:buNone/>
              <a:defRPr sz="1800" b="1"/>
            </a:lvl2pPr>
            <a:lvl3pPr marL="849064" indent="0">
              <a:buNone/>
              <a:defRPr sz="1700" b="1"/>
            </a:lvl3pPr>
            <a:lvl4pPr marL="1273595" indent="0">
              <a:buNone/>
              <a:defRPr sz="1500" b="1"/>
            </a:lvl4pPr>
            <a:lvl5pPr marL="1698127" indent="0">
              <a:buNone/>
              <a:defRPr sz="1500" b="1"/>
            </a:lvl5pPr>
            <a:lvl6pPr marL="2122659" indent="0">
              <a:buNone/>
              <a:defRPr sz="1500" b="1"/>
            </a:lvl6pPr>
            <a:lvl7pPr marL="2547191" indent="0">
              <a:buNone/>
              <a:defRPr sz="1500" b="1"/>
            </a:lvl7pPr>
            <a:lvl8pPr marL="2971722" indent="0">
              <a:buNone/>
              <a:defRPr sz="1500" b="1"/>
            </a:lvl8pPr>
            <a:lvl9pPr marL="3396254" indent="0">
              <a:buNone/>
              <a:defRPr sz="15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812396"/>
            <a:ext cx="4040188" cy="3292740"/>
          </a:xfrm>
        </p:spPr>
        <p:txBody>
          <a:bodyPr/>
          <a:lstStyle>
            <a:lvl1pPr>
              <a:defRPr sz="2300"/>
            </a:lvl1pPr>
            <a:lvl2pPr>
              <a:defRPr sz="18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6" y="1279261"/>
            <a:ext cx="4041775" cy="533135"/>
          </a:xfrm>
        </p:spPr>
        <p:txBody>
          <a:bodyPr anchor="b"/>
          <a:lstStyle>
            <a:lvl1pPr marL="0" indent="0">
              <a:buNone/>
              <a:defRPr sz="2300" b="1"/>
            </a:lvl1pPr>
            <a:lvl2pPr marL="424532" indent="0">
              <a:buNone/>
              <a:defRPr sz="1800" b="1"/>
            </a:lvl2pPr>
            <a:lvl3pPr marL="849064" indent="0">
              <a:buNone/>
              <a:defRPr sz="1700" b="1"/>
            </a:lvl3pPr>
            <a:lvl4pPr marL="1273595" indent="0">
              <a:buNone/>
              <a:defRPr sz="1500" b="1"/>
            </a:lvl4pPr>
            <a:lvl5pPr marL="1698127" indent="0">
              <a:buNone/>
              <a:defRPr sz="1500" b="1"/>
            </a:lvl5pPr>
            <a:lvl6pPr marL="2122659" indent="0">
              <a:buNone/>
              <a:defRPr sz="1500" b="1"/>
            </a:lvl6pPr>
            <a:lvl7pPr marL="2547191" indent="0">
              <a:buNone/>
              <a:defRPr sz="1500" b="1"/>
            </a:lvl7pPr>
            <a:lvl8pPr marL="2971722" indent="0">
              <a:buNone/>
              <a:defRPr sz="1500" b="1"/>
            </a:lvl8pPr>
            <a:lvl9pPr marL="3396254" indent="0">
              <a:buNone/>
              <a:defRPr sz="15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812396"/>
            <a:ext cx="4041775" cy="3292740"/>
          </a:xfrm>
        </p:spPr>
        <p:txBody>
          <a:bodyPr/>
          <a:lstStyle>
            <a:lvl1pPr>
              <a:defRPr sz="2300"/>
            </a:lvl1pPr>
            <a:lvl2pPr>
              <a:defRPr sz="18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243700751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926363394"/>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1346031740"/>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p:spPr>
        <p:txBody>
          <a:bodyPr anchor="b"/>
          <a:lstStyle>
            <a:lvl1pPr algn="l">
              <a:defRPr sz="18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1" y="227542"/>
            <a:ext cx="5111750" cy="4877594"/>
          </a:xfrm>
        </p:spPr>
        <p:txBody>
          <a:bodyPr/>
          <a:lstStyle>
            <a:lvl1pPr>
              <a:defRPr sz="3000"/>
            </a:lvl1pPr>
            <a:lvl2pPr>
              <a:defRPr sz="2600"/>
            </a:lvl2pPr>
            <a:lvl3pPr>
              <a:defRPr sz="23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1" y="1195917"/>
            <a:ext cx="3008313" cy="3909219"/>
          </a:xfrm>
        </p:spPr>
        <p:txBody>
          <a:bodyPr/>
          <a:lstStyle>
            <a:lvl1pPr marL="0" indent="0">
              <a:buNone/>
              <a:defRPr sz="1300"/>
            </a:lvl1pPr>
            <a:lvl2pPr marL="424532" indent="0">
              <a:buNone/>
              <a:defRPr sz="1100"/>
            </a:lvl2pPr>
            <a:lvl3pPr marL="849064" indent="0">
              <a:buNone/>
              <a:defRPr sz="900"/>
            </a:lvl3pPr>
            <a:lvl4pPr marL="1273595" indent="0">
              <a:buNone/>
              <a:defRPr sz="800"/>
            </a:lvl4pPr>
            <a:lvl5pPr marL="1698127" indent="0">
              <a:buNone/>
              <a:defRPr sz="800"/>
            </a:lvl5pPr>
            <a:lvl6pPr marL="2122659" indent="0">
              <a:buNone/>
              <a:defRPr sz="800"/>
            </a:lvl6pPr>
            <a:lvl7pPr marL="2547191" indent="0">
              <a:buNone/>
              <a:defRPr sz="800"/>
            </a:lvl7pPr>
            <a:lvl8pPr marL="2971722" indent="0">
              <a:buNone/>
              <a:defRPr sz="800"/>
            </a:lvl8pPr>
            <a:lvl9pPr marL="3396254" indent="0">
              <a:buNone/>
              <a:defRPr sz="8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26801907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1"/>
            <a:ext cx="5486400" cy="472281"/>
          </a:xfrm>
        </p:spPr>
        <p:txBody>
          <a:bodyPr anchor="b"/>
          <a:lstStyle>
            <a:lvl1pPr algn="l">
              <a:defRPr sz="18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510646"/>
            <a:ext cx="5486400" cy="3429000"/>
          </a:xfrm>
        </p:spPr>
        <p:txBody>
          <a:bodyPr/>
          <a:lstStyle>
            <a:lvl1pPr marL="0" indent="0">
              <a:buNone/>
              <a:defRPr sz="3000"/>
            </a:lvl1pPr>
            <a:lvl2pPr marL="424532" indent="0">
              <a:buNone/>
              <a:defRPr sz="2600"/>
            </a:lvl2pPr>
            <a:lvl3pPr marL="849064" indent="0">
              <a:buNone/>
              <a:defRPr sz="2300"/>
            </a:lvl3pPr>
            <a:lvl4pPr marL="1273595" indent="0">
              <a:buNone/>
              <a:defRPr sz="1800"/>
            </a:lvl4pPr>
            <a:lvl5pPr marL="1698127" indent="0">
              <a:buNone/>
              <a:defRPr sz="1800"/>
            </a:lvl5pPr>
            <a:lvl6pPr marL="2122659" indent="0">
              <a:buNone/>
              <a:defRPr sz="1800"/>
            </a:lvl6pPr>
            <a:lvl7pPr marL="2547191" indent="0">
              <a:buNone/>
              <a:defRPr sz="1800"/>
            </a:lvl7pPr>
            <a:lvl8pPr marL="2971722" indent="0">
              <a:buNone/>
              <a:defRPr sz="1800"/>
            </a:lvl8pPr>
            <a:lvl9pPr marL="3396254" indent="0">
              <a:buNone/>
              <a:defRPr sz="1800"/>
            </a:lvl9pPr>
          </a:lstStyle>
          <a:p>
            <a:endParaRPr lang="es-MX"/>
          </a:p>
        </p:txBody>
      </p:sp>
      <p:sp>
        <p:nvSpPr>
          <p:cNvPr id="4" name="3 Marcador de texto"/>
          <p:cNvSpPr>
            <a:spLocks noGrp="1"/>
          </p:cNvSpPr>
          <p:nvPr>
            <p:ph type="body" sz="half" idx="2"/>
          </p:nvPr>
        </p:nvSpPr>
        <p:spPr>
          <a:xfrm>
            <a:off x="1792288" y="4472782"/>
            <a:ext cx="5486400" cy="670719"/>
          </a:xfrm>
        </p:spPr>
        <p:txBody>
          <a:bodyPr/>
          <a:lstStyle>
            <a:lvl1pPr marL="0" indent="0">
              <a:buNone/>
              <a:defRPr sz="1300"/>
            </a:lvl1pPr>
            <a:lvl2pPr marL="424532" indent="0">
              <a:buNone/>
              <a:defRPr sz="1100"/>
            </a:lvl2pPr>
            <a:lvl3pPr marL="849064" indent="0">
              <a:buNone/>
              <a:defRPr sz="900"/>
            </a:lvl3pPr>
            <a:lvl4pPr marL="1273595" indent="0">
              <a:buNone/>
              <a:defRPr sz="800"/>
            </a:lvl4pPr>
            <a:lvl5pPr marL="1698127" indent="0">
              <a:buNone/>
              <a:defRPr sz="800"/>
            </a:lvl5pPr>
            <a:lvl6pPr marL="2122659" indent="0">
              <a:buNone/>
              <a:defRPr sz="800"/>
            </a:lvl6pPr>
            <a:lvl7pPr marL="2547191" indent="0">
              <a:buNone/>
              <a:defRPr sz="800"/>
            </a:lvl7pPr>
            <a:lvl8pPr marL="2971722" indent="0">
              <a:buNone/>
              <a:defRPr sz="800"/>
            </a:lvl8pPr>
            <a:lvl9pPr marL="3396254" indent="0">
              <a:buNone/>
              <a:defRPr sz="8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7DE036D-E3BD-4363-AD8F-03AB5865EFC8}" type="datetimeFigureOut">
              <a:rPr lang="es-MX" smtClean="0"/>
              <a:t>22/02/2021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F513BB9A-00B0-43BA-803C-33B60359E954}" type="slidenum">
              <a:rPr lang="es-MX" smtClean="0"/>
              <a:t>‹Nº›</a:t>
            </a:fld>
            <a:endParaRPr lang="es-MX"/>
          </a:p>
        </p:txBody>
      </p:sp>
    </p:spTree>
    <p:extLst>
      <p:ext uri="{BB962C8B-B14F-4D97-AF65-F5344CB8AC3E}">
        <p14:creationId xmlns:p14="http://schemas.microsoft.com/office/powerpoint/2010/main" val="405280839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28865"/>
            <a:ext cx="8229600" cy="952500"/>
          </a:xfrm>
          <a:prstGeom prst="rect">
            <a:avLst/>
          </a:prstGeom>
        </p:spPr>
        <p:txBody>
          <a:bodyPr vert="horz" lIns="84907" tIns="42453" rIns="84907" bIns="42453"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333500"/>
            <a:ext cx="8229600" cy="3771636"/>
          </a:xfrm>
          <a:prstGeom prst="rect">
            <a:avLst/>
          </a:prstGeom>
        </p:spPr>
        <p:txBody>
          <a:bodyPr vert="horz" lIns="84907" tIns="42453" rIns="84907" bIns="42453"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1" y="5296958"/>
            <a:ext cx="2133600" cy="304271"/>
          </a:xfrm>
          <a:prstGeom prst="rect">
            <a:avLst/>
          </a:prstGeom>
        </p:spPr>
        <p:txBody>
          <a:bodyPr vert="horz" lIns="84907" tIns="42453" rIns="84907" bIns="42453" rtlCol="0" anchor="ctr"/>
          <a:lstStyle>
            <a:lvl1pPr algn="l">
              <a:defRPr sz="1100">
                <a:solidFill>
                  <a:schemeClr val="tx1">
                    <a:tint val="75000"/>
                  </a:schemeClr>
                </a:solidFill>
              </a:defRPr>
            </a:lvl1pPr>
          </a:lstStyle>
          <a:p>
            <a:fld id="{57DE036D-E3BD-4363-AD8F-03AB5865EFC8}" type="datetimeFigureOut">
              <a:rPr lang="es-MX" smtClean="0"/>
              <a:t>22/02/2021</a:t>
            </a:fld>
            <a:endParaRPr lang="es-MX"/>
          </a:p>
        </p:txBody>
      </p:sp>
      <p:sp>
        <p:nvSpPr>
          <p:cNvPr id="5" name="4 Marcador de pie de página"/>
          <p:cNvSpPr>
            <a:spLocks noGrp="1"/>
          </p:cNvSpPr>
          <p:nvPr>
            <p:ph type="ftr" sz="quarter" idx="3"/>
          </p:nvPr>
        </p:nvSpPr>
        <p:spPr>
          <a:xfrm>
            <a:off x="3124200" y="5296958"/>
            <a:ext cx="2895600" cy="304271"/>
          </a:xfrm>
          <a:prstGeom prst="rect">
            <a:avLst/>
          </a:prstGeom>
        </p:spPr>
        <p:txBody>
          <a:bodyPr vert="horz" lIns="84907" tIns="42453" rIns="84907" bIns="42453" rtlCol="0" anchor="ctr"/>
          <a:lstStyle>
            <a:lvl1pPr algn="ctr">
              <a:defRPr sz="11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5296958"/>
            <a:ext cx="2133600" cy="304271"/>
          </a:xfrm>
          <a:prstGeom prst="rect">
            <a:avLst/>
          </a:prstGeom>
        </p:spPr>
        <p:txBody>
          <a:bodyPr vert="horz" lIns="84907" tIns="42453" rIns="84907" bIns="42453" rtlCol="0" anchor="ctr"/>
          <a:lstStyle>
            <a:lvl1pPr algn="r">
              <a:defRPr sz="1100">
                <a:solidFill>
                  <a:schemeClr val="tx1">
                    <a:tint val="75000"/>
                  </a:schemeClr>
                </a:solidFill>
              </a:defRPr>
            </a:lvl1pPr>
          </a:lstStyle>
          <a:p>
            <a:fld id="{F513BB9A-00B0-43BA-803C-33B60359E954}" type="slidenum">
              <a:rPr lang="es-MX" smtClean="0"/>
              <a:t>‹Nº›</a:t>
            </a:fld>
            <a:endParaRPr lang="es-MX"/>
          </a:p>
        </p:txBody>
      </p:sp>
    </p:spTree>
    <p:extLst>
      <p:ext uri="{BB962C8B-B14F-4D97-AF65-F5344CB8AC3E}">
        <p14:creationId xmlns:p14="http://schemas.microsoft.com/office/powerpoint/2010/main" val="4287582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50000"/>
    </mc:Choice>
    <mc:Fallback>
      <p:transition spd="slow"/>
    </mc:Fallback>
  </mc:AlternateContent>
  <p:txStyles>
    <p:titleStyle>
      <a:lvl1pPr algn="ctr" defTabSz="849064" rtl="0" eaLnBrk="1" latinLnBrk="0" hangingPunct="1">
        <a:spcBef>
          <a:spcPct val="0"/>
        </a:spcBef>
        <a:buNone/>
        <a:defRPr sz="4100" kern="1200">
          <a:solidFill>
            <a:schemeClr val="tx1"/>
          </a:solidFill>
          <a:latin typeface="+mj-lt"/>
          <a:ea typeface="+mj-ea"/>
          <a:cs typeface="+mj-cs"/>
        </a:defRPr>
      </a:lvl1pPr>
    </p:titleStyle>
    <p:bodyStyle>
      <a:lvl1pPr marL="318399" indent="-318399" algn="l" defTabSz="849064"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1pPr>
      <a:lvl2pPr marL="689864" indent="-265332" algn="l" defTabSz="849064"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61330" indent="-212266" algn="l" defTabSz="849064"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485861" indent="-212266" algn="l" defTabSz="84906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910393" indent="-212266" algn="l" defTabSz="84906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334925" indent="-212266" algn="l" defTabSz="84906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759457" indent="-212266" algn="l" defTabSz="84906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183988" indent="-212266" algn="l" defTabSz="84906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608519" indent="-212266" algn="l" defTabSz="84906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849064" rtl="0" eaLnBrk="1" latinLnBrk="0" hangingPunct="1">
        <a:defRPr sz="1700" kern="1200">
          <a:solidFill>
            <a:schemeClr val="tx1"/>
          </a:solidFill>
          <a:latin typeface="+mn-lt"/>
          <a:ea typeface="+mn-ea"/>
          <a:cs typeface="+mn-cs"/>
        </a:defRPr>
      </a:lvl1pPr>
      <a:lvl2pPr marL="424532" algn="l" defTabSz="849064" rtl="0" eaLnBrk="1" latinLnBrk="0" hangingPunct="1">
        <a:defRPr sz="1700" kern="1200">
          <a:solidFill>
            <a:schemeClr val="tx1"/>
          </a:solidFill>
          <a:latin typeface="+mn-lt"/>
          <a:ea typeface="+mn-ea"/>
          <a:cs typeface="+mn-cs"/>
        </a:defRPr>
      </a:lvl2pPr>
      <a:lvl3pPr marL="849064" algn="l" defTabSz="849064" rtl="0" eaLnBrk="1" latinLnBrk="0" hangingPunct="1">
        <a:defRPr sz="1700" kern="1200">
          <a:solidFill>
            <a:schemeClr val="tx1"/>
          </a:solidFill>
          <a:latin typeface="+mn-lt"/>
          <a:ea typeface="+mn-ea"/>
          <a:cs typeface="+mn-cs"/>
        </a:defRPr>
      </a:lvl3pPr>
      <a:lvl4pPr marL="1273595" algn="l" defTabSz="849064" rtl="0" eaLnBrk="1" latinLnBrk="0" hangingPunct="1">
        <a:defRPr sz="1700" kern="1200">
          <a:solidFill>
            <a:schemeClr val="tx1"/>
          </a:solidFill>
          <a:latin typeface="+mn-lt"/>
          <a:ea typeface="+mn-ea"/>
          <a:cs typeface="+mn-cs"/>
        </a:defRPr>
      </a:lvl4pPr>
      <a:lvl5pPr marL="1698127" algn="l" defTabSz="849064" rtl="0" eaLnBrk="1" latinLnBrk="0" hangingPunct="1">
        <a:defRPr sz="1700" kern="1200">
          <a:solidFill>
            <a:schemeClr val="tx1"/>
          </a:solidFill>
          <a:latin typeface="+mn-lt"/>
          <a:ea typeface="+mn-ea"/>
          <a:cs typeface="+mn-cs"/>
        </a:defRPr>
      </a:lvl5pPr>
      <a:lvl6pPr marL="2122659" algn="l" defTabSz="849064" rtl="0" eaLnBrk="1" latinLnBrk="0" hangingPunct="1">
        <a:defRPr sz="1700" kern="1200">
          <a:solidFill>
            <a:schemeClr val="tx1"/>
          </a:solidFill>
          <a:latin typeface="+mn-lt"/>
          <a:ea typeface="+mn-ea"/>
          <a:cs typeface="+mn-cs"/>
        </a:defRPr>
      </a:lvl6pPr>
      <a:lvl7pPr marL="2547191" algn="l" defTabSz="849064" rtl="0" eaLnBrk="1" latinLnBrk="0" hangingPunct="1">
        <a:defRPr sz="1700" kern="1200">
          <a:solidFill>
            <a:schemeClr val="tx1"/>
          </a:solidFill>
          <a:latin typeface="+mn-lt"/>
          <a:ea typeface="+mn-ea"/>
          <a:cs typeface="+mn-cs"/>
        </a:defRPr>
      </a:lvl7pPr>
      <a:lvl8pPr marL="2971722" algn="l" defTabSz="849064" rtl="0" eaLnBrk="1" latinLnBrk="0" hangingPunct="1">
        <a:defRPr sz="1700" kern="1200">
          <a:solidFill>
            <a:schemeClr val="tx1"/>
          </a:solidFill>
          <a:latin typeface="+mn-lt"/>
          <a:ea typeface="+mn-ea"/>
          <a:cs typeface="+mn-cs"/>
        </a:defRPr>
      </a:lvl8pPr>
      <a:lvl9pPr marL="3396254" algn="l" defTabSz="849064"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nt.org.mx/images/Doctos/Lineamiento_de_Obligaciones_y_Anexos.pdf" TargetMode="External"/></Relationships>
</file>

<file path=ppt/slides/_rels/slide12.xml.rels><?xml version="1.0" encoding="UTF-8" standalone="yes"?>
<Relationships xmlns="http://schemas.openxmlformats.org/package/2006/relationships"><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18.png"/><Relationship Id="rId1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Desktop/IRMA_SILVA/Documents/2020/Modifica%20LTG/Seguimiento_Modificaci&#243;n%20LTG/Capacitaci&#243;n%20Modifica%20LTG_OG%20y%20SO%20feder/Cartas%20descriptivas%20y%20calendarios%20Finales/Archivos%20modifica_presentaci&#243;n/1_Adiciones%20al%20numeral%20Cuarto.docx" TargetMode="External"/><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fai.sharepoint.com/:w:/r/sites/VerificaOT_2020/_layouts/15/Doc.aspx?sourcedoc=%7bED313327-7BDD-444D-AE29-449DA956B0EF%7d&amp;file=12_Art_70_Fr%20XIX_SCC_V2_ISF.docx&amp;action=default&amp;mobileredirect=true" TargetMode="External"/><Relationship Id="rId7" Type="http://schemas.openxmlformats.org/officeDocument/2006/relationships/image" Target="../media/image4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Cartas%20descriptivas%20y%20calendarios%20Finales/Archivos%20modifica_presentaci&#243;n/2_Adiciones%20al%20numeral%20Octavo.docx"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28.png"/><Relationship Id="rId4" Type="http://schemas.openxmlformats.org/officeDocument/2006/relationships/hyperlink" Target="Cartas%20descriptivas%20y%20calendarios%20Finales/Archivos%20modifica_presentaci&#243;n/3_Adiciones%20al%20numeral%20D&#233;cino%20segundo.docx"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ifai.sharepoint.com/:w:/r/sites/VerificaOT_2020/_layouts/15/Doc.aspx?sourcedoc=%7bED313327-7BDD-444D-AE29-449DA956B0EF%7d&amp;file=12_Art_70_Fr%20XIX_SCC_V2_ISF.docx&amp;action=default&amp;mobileredirect=tru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Cartas%20descriptivas%20y%20calendarios%20Finales/Archivos%20modifica_presentaci&#243;n/4_Art_70_VIII_p&#225;rrafos%20explica.docx" TargetMode="Externa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Cartas%20descriptivas%20y%20calendarios%20Finales/Archivos%20modifica_presentaci&#243;n/5_Art_70_XII_p&#225;rrafos%20explica.docx" TargetMode="Externa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ifai.sharepoint.com/:w:/r/sites/VerificaOT_2020/_layouts/15/Doc.aspx?sourcedoc=%7bED313327-7BDD-444D-AE29-449DA956B0EF%7d&amp;file=12_Art_70_Fr%20XIX_SCC_V2_ISF.docx&amp;action=default&amp;mobileredirect=tru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Cartas%20descriptivas%20y%20calendarios%20Finales/Archivos%20modifica_presentaci&#243;n/6_Art_70_XIX_criterios.docx" TargetMode="Externa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diagramLayout" Target="../diagrams/layout1.xml"/><Relationship Id="rId18" Type="http://schemas.openxmlformats.org/officeDocument/2006/relationships/image" Target="../media/image6.png"/><Relationship Id="rId3" Type="http://schemas.openxmlformats.org/officeDocument/2006/relationships/image" Target="../media/image4.png"/><Relationship Id="rId12" Type="http://schemas.openxmlformats.org/officeDocument/2006/relationships/diagramData" Target="../diagrams/data1.xml"/><Relationship Id="rId17" Type="http://schemas.openxmlformats.org/officeDocument/2006/relationships/image" Target="../media/image5.png"/><Relationship Id="rId2" Type="http://schemas.openxmlformats.org/officeDocument/2006/relationships/notesSlide" Target="../notesSlides/notesSlide2.xml"/><Relationship Id="rId16" Type="http://schemas.microsoft.com/office/2007/relationships/diagramDrawing" Target="../diagrams/drawing1.xml"/><Relationship Id="rId1" Type="http://schemas.openxmlformats.org/officeDocument/2006/relationships/slideLayout" Target="../slideLayouts/slideLayout2.xml"/><Relationship Id="rId11" Type="http://schemas.openxmlformats.org/officeDocument/2006/relationships/image" Target="../media/image10.svg"/><Relationship Id="rId1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jpeg"/><Relationship Id="rId1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ifai.sharepoint.com/:w:/r/sites/VerificaOT_2020/_layouts/15/Doc.aspx?sourcedoc=%7bED313327-7BDD-444D-AE29-449DA956B0EF%7d&amp;file=12_Art_70_Fr%20XIX_SCC_V2_ISF.docx&amp;action=default&amp;mobileredirect=true" TargetMode="External"/><Relationship Id="rId7"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ifai.sharepoint.com/:w:/r/sites/VerificaOT_2020/_layouts/15/Doc.aspx?sourcedoc=%7bED313327-7BDD-444D-AE29-449DA956B0EF%7d&amp;file=12_Art_70_Fr%20XIX_SCC_V2_ISF.docx&amp;action=default&amp;mobileredirect=tru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Cartas%20descriptivas%20y%20calendarios%20Finales/Archivos%20modifica_presentaci&#243;n/8_Art_70_VIII_Formatos.docx" TargetMode="External"/><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Cartas%20descriptivas%20y%20calendarios%20Finales/Archivos%20modifica_presentaci&#243;n/9_Art_70_X_Formatos.docx" TargetMode="External"/><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5.png"/><Relationship Id="rId4" Type="http://schemas.openxmlformats.org/officeDocument/2006/relationships/hyperlink" Target="Cartas%20descriptivas%20y%20calendarios%20Finales/Archivos%20modifica_presentaci&#243;n/10_Art_70_XV_Formatos.docx" TargetMode="External"/><Relationship Id="rId9" Type="http://schemas.openxmlformats.org/officeDocument/2006/relationships/image" Target="../media/image47.sv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hyperlink" Target="https://ifai.sharepoint.com/:w:/r/sites/VerificaOT_2020/_layouts/15/Doc.aspx?sourcedoc=%7bED313327-7BDD-444D-AE29-449DA956B0EF%7d&amp;file=12_Art_70_Fr%20XIX_SCC_V2_ISF.docx&amp;action=default&amp;mobileredirect=tru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Cartas%20descriptivas%20y%20calendarios%20Finales/Archivos%20modifica_presentaci&#243;n/11_Modific_Tabla%20actualiza_Art_70.docx" TargetMode="External"/><Relationship Id="rId9"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hyperlink" Target="https://ifai.sharepoint.com/:w:/r/sites/VerificaOT_2020/_layouts/15/Doc.aspx?sourcedoc=%7bED313327-7BDD-444D-AE29-449DA956B0EF%7d&amp;file=12_Art_70_Fr%20XIX_SCC_V2_ISF.docx&amp;action=default&amp;mobileredirect=tru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Cartas%20descriptivas%20y%20calendarios%20Finales/Archivos%20modifica_presentaci&#243;n/12_Modific_Aplicabilidad_Art_81.docx" TargetMode="External"/><Relationship Id="rId9"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1.sv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png"/><Relationship Id="rId3" Type="http://schemas.openxmlformats.org/officeDocument/2006/relationships/image" Target="../media/image4.png"/><Relationship Id="rId12"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image" Target="../media/image17.png"/><Relationship Id="rId10" Type="http://schemas.openxmlformats.org/officeDocument/2006/relationships/image" Target="../media/image23.svg"/><Relationship Id="rId4" Type="http://schemas.openxmlformats.org/officeDocument/2006/relationships/image" Target="../media/image15.png"/><Relationship Id="rId9" Type="http://schemas.openxmlformats.org/officeDocument/2006/relationships/image" Target="../media/image16.png"/><Relationship Id="rId1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84.sv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Cartas%20descriptivas%20y%20calendarios%20Finales/Archivos%20modifica_presentaci&#243;n/OT_modif_actuali_conserva.xlsx" TargetMode="External"/><Relationship Id="rId9"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67.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94.svg"/><Relationship Id="rId2" Type="http://schemas.openxmlformats.org/officeDocument/2006/relationships/notesSlide" Target="../notesSlides/notesSlide44.xml"/><Relationship Id="rId1"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image" Target="../media/image71.png"/><Relationship Id="rId10" Type="http://schemas.openxmlformats.org/officeDocument/2006/relationships/image" Target="../media/image5.png"/><Relationship Id="rId4" Type="http://schemas.openxmlformats.org/officeDocument/2006/relationships/image" Target="../media/image70.jpeg"/><Relationship Id="rId9" Type="http://schemas.openxmlformats.org/officeDocument/2006/relationships/image" Target="../media/image96.svg"/></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9.sv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 y="3454"/>
            <a:ext cx="9139705" cy="5711932"/>
          </a:xfrm>
          <a:prstGeom prst="rect">
            <a:avLst/>
          </a:prstGeom>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01097"/>
            <a:ext cx="2478024" cy="1015509"/>
          </a:xfrm>
          <a:prstGeom prst="rect">
            <a:avLst/>
          </a:prstGeom>
        </p:spPr>
      </p:pic>
      <p:sp>
        <p:nvSpPr>
          <p:cNvPr id="2" name="1 Rectángulo"/>
          <p:cNvSpPr/>
          <p:nvPr/>
        </p:nvSpPr>
        <p:spPr>
          <a:xfrm>
            <a:off x="7254418" y="5151369"/>
            <a:ext cx="1750861" cy="384911"/>
          </a:xfrm>
          <a:prstGeom prst="rect">
            <a:avLst/>
          </a:prstGeom>
        </p:spPr>
        <p:txBody>
          <a:bodyPr wrap="none" lIns="76389" tIns="38194" rIns="76389" bIns="38194" anchor="t">
            <a:spAutoFit/>
          </a:bodyPr>
          <a:lstStyle/>
          <a:p>
            <a:r>
              <a:rPr lang="es-MX" sz="2000" b="1" dirty="0">
                <a:solidFill>
                  <a:schemeClr val="accent2">
                    <a:lumMod val="75000"/>
                  </a:schemeClr>
                </a:solidFill>
                <a:latin typeface="Arial"/>
                <a:cs typeface="Arial"/>
              </a:rPr>
              <a:t>Febrero 2021</a:t>
            </a:r>
            <a:endParaRPr lang="es-MX" dirty="0">
              <a:solidFill>
                <a:schemeClr val="accent2">
                  <a:lumMod val="75000"/>
                </a:schemeClr>
              </a:solidFill>
            </a:endParaRPr>
          </a:p>
        </p:txBody>
      </p:sp>
      <p:sp>
        <p:nvSpPr>
          <p:cNvPr id="3" name="CuadroTexto 2"/>
          <p:cNvSpPr txBox="1"/>
          <p:nvPr/>
        </p:nvSpPr>
        <p:spPr>
          <a:xfrm>
            <a:off x="368878" y="461000"/>
            <a:ext cx="8406244" cy="1739127"/>
          </a:xfrm>
          <a:prstGeom prst="rect">
            <a:avLst/>
          </a:prstGeom>
          <a:noFill/>
        </p:spPr>
        <p:txBody>
          <a:bodyPr wrap="square" lIns="76389" tIns="38194" rIns="76389" bIns="38194" rtlCol="0">
            <a:spAutoFit/>
          </a:bodyPr>
          <a:lstStyle/>
          <a:p>
            <a:pPr algn="ctr" defTabSz="763890">
              <a:lnSpc>
                <a:spcPct val="90000"/>
              </a:lnSpc>
              <a:spcBef>
                <a:spcPct val="0"/>
              </a:spcBef>
            </a:pPr>
            <a:r>
              <a:rPr lang="es-MX" sz="3000" b="1" dirty="0">
                <a:solidFill>
                  <a:schemeClr val="bg1"/>
                </a:solidFill>
                <a:latin typeface="Century Gothic" panose="020B0502020202020204" pitchFamily="34" charset="0"/>
                <a:ea typeface="+mj-ea"/>
                <a:cs typeface="Arial" panose="020B0604020202020204" pitchFamily="34" charset="0"/>
              </a:rPr>
              <a:t>Sesión informativa </a:t>
            </a:r>
            <a:r>
              <a:rPr lang="es-MX" sz="3000" b="1" dirty="0">
                <a:solidFill>
                  <a:schemeClr val="bg1"/>
                </a:solidFill>
                <a:latin typeface="Century Gothic" panose="020B0502020202020204" pitchFamily="34" charset="0"/>
                <a:ea typeface="+mj-ea"/>
                <a:cs typeface="Arial" panose="020B0604020202020204" pitchFamily="34" charset="0"/>
              </a:rPr>
              <a:t>sobre </a:t>
            </a:r>
            <a:r>
              <a:rPr lang="es-MX" sz="3000" b="1" dirty="0">
                <a:solidFill>
                  <a:schemeClr val="bg1"/>
                </a:solidFill>
                <a:latin typeface="Century Gothic" panose="020B0502020202020204" pitchFamily="34" charset="0"/>
                <a:ea typeface="+mj-ea"/>
                <a:cs typeface="Arial" panose="020B0604020202020204" pitchFamily="34" charset="0"/>
              </a:rPr>
              <a:t>las modificaciones a los Lineamientos Técnicos Generales y el impacto en el SIPOT de la Plataforma Nacional de Transparencia</a:t>
            </a:r>
          </a:p>
        </p:txBody>
      </p:sp>
      <p:sp>
        <p:nvSpPr>
          <p:cNvPr id="4" name="Rectángulo 3"/>
          <p:cNvSpPr/>
          <p:nvPr/>
        </p:nvSpPr>
        <p:spPr>
          <a:xfrm>
            <a:off x="368878" y="3486851"/>
            <a:ext cx="8406244" cy="534182"/>
          </a:xfrm>
          <a:prstGeom prst="rect">
            <a:avLst/>
          </a:prstGeom>
        </p:spPr>
        <p:txBody>
          <a:bodyPr wrap="square" lIns="76389" tIns="38194" rIns="76389" bIns="38194" anchor="t">
            <a:spAutoFit/>
          </a:bodyPr>
          <a:lstStyle/>
          <a:p>
            <a:pPr algn="ctr" defTabSz="763890">
              <a:lnSpc>
                <a:spcPct val="90000"/>
              </a:lnSpc>
              <a:spcBef>
                <a:spcPct val="0"/>
              </a:spcBef>
            </a:pPr>
            <a:r>
              <a:rPr lang="es-MX" sz="3300" b="1" dirty="0">
                <a:solidFill>
                  <a:schemeClr val="accent4">
                    <a:lumMod val="75000"/>
                  </a:schemeClr>
                </a:solidFill>
                <a:latin typeface="Century Gothic" panose="020B0502020202020204" pitchFamily="34" charset="0"/>
                <a:ea typeface="+mj-ea"/>
                <a:cs typeface="Arial" panose="020B0604020202020204" pitchFamily="34" charset="0"/>
              </a:rPr>
              <a:t>Órganos garantes de la transparencia</a:t>
            </a: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7758" y="4846357"/>
            <a:ext cx="4563374" cy="531088"/>
          </a:xfrm>
          <a:prstGeom prst="rect">
            <a:avLst/>
          </a:prstGeom>
        </p:spPr>
      </p:pic>
    </p:spTree>
    <p:extLst>
      <p:ext uri="{BB962C8B-B14F-4D97-AF65-F5344CB8AC3E}">
        <p14:creationId xmlns:p14="http://schemas.microsoft.com/office/powerpoint/2010/main" val="189879562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92"/>
            <a:ext cx="9139705" cy="5711932"/>
          </a:xfrm>
          <a:prstGeom prst="rect">
            <a:avLst/>
          </a:prstGeom>
        </p:spPr>
      </p:pic>
      <p:sp>
        <p:nvSpPr>
          <p:cNvPr id="15" name="Rectángulo 9"/>
          <p:cNvSpPr/>
          <p:nvPr/>
        </p:nvSpPr>
        <p:spPr>
          <a:xfrm>
            <a:off x="75539" y="92960"/>
            <a:ext cx="8782972" cy="584965"/>
          </a:xfrm>
          <a:prstGeom prst="rect">
            <a:avLst/>
          </a:prstGeom>
        </p:spPr>
        <p:txBody>
          <a:bodyPr wrap="square" lIns="76389" tIns="38194" rIns="76389" bIns="38194">
            <a:spAutoFit/>
          </a:bodyPr>
          <a:lstStyle/>
          <a:p>
            <a:r>
              <a:rPr lang="es-MX" sz="3300" dirty="0">
                <a:solidFill>
                  <a:schemeClr val="bg1"/>
                </a:solidFill>
                <a:cs typeface="Arial" panose="020B0604020202020204" pitchFamily="34" charset="0"/>
              </a:rPr>
              <a:t>Tipos de ajustes realizados en los LTG</a:t>
            </a:r>
            <a:endParaRPr lang="es-MX" sz="3300" dirty="0">
              <a:solidFill>
                <a:srgbClr val="FCFCFC"/>
              </a:solidFill>
              <a:ea typeface="+mj-ea"/>
              <a:cs typeface="+mj-cs"/>
            </a:endParaRPr>
          </a:p>
        </p:txBody>
      </p:sp>
      <p:sp>
        <p:nvSpPr>
          <p:cNvPr id="8" name="CuadroTexto 7"/>
          <p:cNvSpPr txBox="1"/>
          <p:nvPr/>
        </p:nvSpPr>
        <p:spPr>
          <a:xfrm>
            <a:off x="246837" y="1154686"/>
            <a:ext cx="8646031" cy="492632"/>
          </a:xfrm>
          <a:prstGeom prst="rect">
            <a:avLst/>
          </a:prstGeom>
          <a:noFill/>
        </p:spPr>
        <p:txBody>
          <a:bodyPr wrap="square" lIns="76389" tIns="38194" rIns="76389" bIns="38194" rtlCol="0" anchor="t">
            <a:spAutoFit/>
          </a:bodyPr>
          <a:lstStyle/>
          <a:p>
            <a:pPr algn="just"/>
            <a:r>
              <a:rPr lang="es-MX" sz="2700" dirty="0">
                <a:latin typeface="Calibri" panose="020F0502020204030204" pitchFamily="34" charset="0"/>
                <a:ea typeface="Calibri" panose="020F0502020204030204" pitchFamily="34" charset="0"/>
                <a:cs typeface="Times New Roman" panose="02020603050405020304" pitchFamily="18" charset="0"/>
              </a:rPr>
              <a:t>Los </a:t>
            </a:r>
            <a:r>
              <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tipos de ajustes </a:t>
            </a:r>
            <a:r>
              <a:rPr lang="es-MX" sz="2700" dirty="0">
                <a:latin typeface="Calibri" panose="020F0502020204030204" pitchFamily="34" charset="0"/>
                <a:ea typeface="Calibri" panose="020F0502020204030204" pitchFamily="34" charset="0"/>
                <a:cs typeface="Times New Roman" panose="02020603050405020304" pitchFamily="18" charset="0"/>
              </a:rPr>
              <a:t>que se realizaron son:</a:t>
            </a:r>
          </a:p>
        </p:txBody>
      </p:sp>
      <p:sp>
        <p:nvSpPr>
          <p:cNvPr id="25" name="CuadroTexto 24">
            <a:extLst>
              <a:ext uri="{FF2B5EF4-FFF2-40B4-BE49-F238E27FC236}">
                <a16:creationId xmlns:a16="http://schemas.microsoft.com/office/drawing/2014/main" xmlns="" id="{89D2C011-AB33-4357-AA62-9AC1C628D787}"/>
              </a:ext>
            </a:extLst>
          </p:cNvPr>
          <p:cNvSpPr txBox="1"/>
          <p:nvPr/>
        </p:nvSpPr>
        <p:spPr>
          <a:xfrm>
            <a:off x="416741" y="1686760"/>
            <a:ext cx="8306224" cy="3401121"/>
          </a:xfrm>
          <a:prstGeom prst="rect">
            <a:avLst/>
          </a:prstGeom>
          <a:noFill/>
        </p:spPr>
        <p:txBody>
          <a:bodyPr wrap="square" lIns="76389" tIns="38194" rIns="76389" bIns="38194" rtlCol="0" anchor="t">
            <a:spAutoFit/>
          </a:bodyPr>
          <a:lstStyle/>
          <a:p>
            <a:pPr marL="429688" indent="-429688" algn="just">
              <a:buFont typeface="+mj-lt"/>
              <a:buAutoNum type="alphaLcPeriod"/>
            </a:pPr>
            <a:r>
              <a:rPr lang="es-MX" sz="2700" dirty="0">
                <a:latin typeface="Calibri" panose="020F0502020204030204" pitchFamily="34" charset="0"/>
                <a:ea typeface="Calibri" panose="020F0502020204030204" pitchFamily="34" charset="0"/>
                <a:cs typeface="Times New Roman" panose="02020603050405020304" pitchFamily="18" charset="0"/>
              </a:rPr>
              <a:t>Adición en </a:t>
            </a:r>
            <a:r>
              <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disposiciones </a:t>
            </a:r>
            <a:r>
              <a:rPr lang="es-MX" sz="27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generales.</a:t>
            </a:r>
            <a:endPar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429688" indent="-429688" algn="just">
              <a:buFont typeface="+mj-lt"/>
              <a:buAutoNum type="alphaLcPeriod"/>
            </a:pPr>
            <a:r>
              <a:rPr lang="es-MX" sz="2700" dirty="0">
                <a:latin typeface="Calibri" panose="020F0502020204030204" pitchFamily="34" charset="0"/>
                <a:ea typeface="Calibri" panose="020F0502020204030204" pitchFamily="34" charset="0"/>
                <a:cs typeface="Times New Roman" panose="02020603050405020304" pitchFamily="18" charset="0"/>
              </a:rPr>
              <a:t>Modificación, adición y/o eliminación de </a:t>
            </a:r>
            <a:r>
              <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párrafos </a:t>
            </a:r>
            <a:r>
              <a:rPr lang="es-MX" sz="27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explicativos.</a:t>
            </a:r>
            <a:endPar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429688" indent="-429688" algn="just">
              <a:buFont typeface="+mj-lt"/>
              <a:buAutoNum type="alphaLcPeriod"/>
            </a:pPr>
            <a:r>
              <a:rPr lang="es-MX" sz="2700" dirty="0">
                <a:latin typeface="Calibri" panose="020F0502020204030204" pitchFamily="34" charset="0"/>
                <a:ea typeface="Calibri" panose="020F0502020204030204" pitchFamily="34" charset="0"/>
                <a:cs typeface="Times New Roman" panose="02020603050405020304" pitchFamily="18" charset="0"/>
              </a:rPr>
              <a:t>Modificación, adición y/o eliminación de </a:t>
            </a:r>
            <a:r>
              <a:rPr lang="es-MX" sz="27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criterios.</a:t>
            </a:r>
            <a:endPar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429688" indent="-429688" algn="just">
              <a:buFont typeface="+mj-lt"/>
              <a:buAutoNum type="alphaLcPeriod"/>
            </a:pPr>
            <a:r>
              <a:rPr lang="es-MX" sz="2700" dirty="0">
                <a:latin typeface="Calibri" panose="020F0502020204030204" pitchFamily="34" charset="0"/>
                <a:ea typeface="Calibri" panose="020F0502020204030204" pitchFamily="34" charset="0"/>
                <a:cs typeface="Times New Roman" panose="02020603050405020304" pitchFamily="18" charset="0"/>
              </a:rPr>
              <a:t>Modificación, adición y/o eliminación de </a:t>
            </a:r>
            <a:r>
              <a:rPr lang="es-MX" sz="27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formatos.</a:t>
            </a:r>
            <a:endPar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429688" indent="-429688" algn="just">
              <a:buFont typeface="+mj-lt"/>
              <a:buAutoNum type="alphaLcPeriod"/>
            </a:pPr>
            <a:r>
              <a:rPr lang="es-MX" sz="2700" dirty="0">
                <a:latin typeface="Calibri" panose="020F0502020204030204" pitchFamily="34" charset="0"/>
                <a:ea typeface="Calibri" panose="020F0502020204030204" pitchFamily="34" charset="0"/>
                <a:cs typeface="Times New Roman" panose="02020603050405020304" pitchFamily="18" charset="0"/>
              </a:rPr>
              <a:t>Modificación en periodos de actualización y/o conservación (</a:t>
            </a:r>
            <a:r>
              <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tablas de actualización y conservación)</a:t>
            </a:r>
          </a:p>
          <a:p>
            <a:pPr marL="429688" indent="-429688" algn="just">
              <a:buFont typeface="+mj-lt"/>
              <a:buAutoNum type="alphaLcPeriod"/>
            </a:pPr>
            <a:r>
              <a:rPr lang="es-MX" sz="2700" dirty="0">
                <a:latin typeface="Calibri" panose="020F0502020204030204" pitchFamily="34" charset="0"/>
                <a:ea typeface="Calibri" panose="020F0502020204030204" pitchFamily="34" charset="0"/>
                <a:cs typeface="Times New Roman" panose="02020603050405020304" pitchFamily="18" charset="0"/>
              </a:rPr>
              <a:t>Modificación en </a:t>
            </a:r>
            <a:r>
              <a:rPr lang="es-MX" sz="27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aplicabilidad.</a:t>
            </a:r>
            <a:endPar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96694"/>
            <a:ext cx="1286281" cy="569215"/>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90603"/>
            <a:ext cx="3111580" cy="362127"/>
          </a:xfrm>
          <a:prstGeom prst="rect">
            <a:avLst/>
          </a:prstGeom>
        </p:spPr>
      </p:pic>
    </p:spTree>
    <p:extLst>
      <p:ext uri="{BB962C8B-B14F-4D97-AF65-F5344CB8AC3E}">
        <p14:creationId xmlns:p14="http://schemas.microsoft.com/office/powerpoint/2010/main" val="1325971431"/>
      </p:ext>
    </p:extLst>
  </p:cSld>
  <p:clrMapOvr>
    <a:masterClrMapping/>
  </p:clrMapOvr>
  <mc:AlternateContent xmlns:mc="http://schemas.openxmlformats.org/markup-compatibility/2006">
    <mc:Choice xmlns:p14="http://schemas.microsoft.com/office/powerpoint/2010/main" Requires="p14">
      <p:transition spd="slow" p14:dur="50000" advTm="13430"/>
    </mc:Choice>
    <mc:Fallback>
      <p:transition spd="slow" advTm="1343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92"/>
            <a:ext cx="9139705" cy="5711932"/>
          </a:xfrm>
          <a:prstGeom prst="rect">
            <a:avLst/>
          </a:prstGeom>
        </p:spPr>
      </p:pic>
      <p:sp>
        <p:nvSpPr>
          <p:cNvPr id="15" name="Rectángulo 9"/>
          <p:cNvSpPr/>
          <p:nvPr/>
        </p:nvSpPr>
        <p:spPr>
          <a:xfrm>
            <a:off x="75539" y="56384"/>
            <a:ext cx="8782972" cy="584965"/>
          </a:xfrm>
          <a:prstGeom prst="rect">
            <a:avLst/>
          </a:prstGeom>
        </p:spPr>
        <p:txBody>
          <a:bodyPr wrap="square" lIns="76389" tIns="38194" rIns="76389" bIns="38194">
            <a:spAutoFit/>
          </a:bodyPr>
          <a:lstStyle/>
          <a:p>
            <a:r>
              <a:rPr lang="es-MX" sz="3300" dirty="0">
                <a:solidFill>
                  <a:schemeClr val="bg1"/>
                </a:solidFill>
                <a:cs typeface="Arial" panose="020B0604020202020204" pitchFamily="34" charset="0"/>
              </a:rPr>
              <a:t>Tipos de ajustes realizados en los LTG</a:t>
            </a:r>
            <a:endParaRPr lang="es-MX" sz="3300" dirty="0">
              <a:solidFill>
                <a:srgbClr val="FCFCFC"/>
              </a:solidFill>
              <a:ea typeface="+mj-ea"/>
              <a:cs typeface="+mj-cs"/>
            </a:endParaRPr>
          </a:p>
        </p:txBody>
      </p:sp>
      <p:sp>
        <p:nvSpPr>
          <p:cNvPr id="8" name="CuadroTexto 7"/>
          <p:cNvSpPr txBox="1"/>
          <p:nvPr/>
        </p:nvSpPr>
        <p:spPr>
          <a:xfrm>
            <a:off x="246837" y="1154686"/>
            <a:ext cx="8646031" cy="4647616"/>
          </a:xfrm>
          <a:prstGeom prst="rect">
            <a:avLst/>
          </a:prstGeom>
          <a:noFill/>
        </p:spPr>
        <p:txBody>
          <a:bodyPr wrap="square" lIns="76389" tIns="38194" rIns="76389" bIns="38194" rtlCol="0" anchor="t">
            <a:spAutoFit/>
          </a:bodyPr>
          <a:lstStyle/>
          <a:p>
            <a:pPr algn="just"/>
            <a:r>
              <a:rPr lang="es-MX" sz="2700" dirty="0">
                <a:latin typeface="Calibri" panose="020F0502020204030204" pitchFamily="34" charset="0"/>
                <a:ea typeface="Calibri" panose="020F0502020204030204" pitchFamily="34" charset="0"/>
                <a:cs typeface="Times New Roman" panose="02020603050405020304" pitchFamily="18" charset="0"/>
              </a:rPr>
              <a:t>Ahora se muestran ejemplos de los </a:t>
            </a:r>
            <a:r>
              <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tipos de ajustes </a:t>
            </a:r>
            <a:r>
              <a:rPr lang="es-MX" sz="2700" dirty="0">
                <a:latin typeface="Calibri" panose="020F0502020204030204" pitchFamily="34" charset="0"/>
                <a:ea typeface="Calibri" panose="020F0502020204030204" pitchFamily="34" charset="0"/>
                <a:cs typeface="Times New Roman" panose="02020603050405020304" pitchFamily="18" charset="0"/>
              </a:rPr>
              <a:t>que se realizaron y se indica la </a:t>
            </a:r>
            <a:r>
              <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página en la que se encuentra </a:t>
            </a:r>
            <a:r>
              <a:rPr lang="es-MX" sz="2700" dirty="0">
                <a:latin typeface="Calibri" panose="020F0502020204030204" pitchFamily="34" charset="0"/>
                <a:ea typeface="Calibri" panose="020F0502020204030204" pitchFamily="34" charset="0"/>
                <a:cs typeface="Times New Roman" panose="02020603050405020304" pitchFamily="18" charset="0"/>
              </a:rPr>
              <a:t>en los Lineamientos Técnicos Generales en su </a:t>
            </a:r>
            <a:r>
              <a:rPr lang="es-MX" sz="27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versión integrada</a:t>
            </a:r>
            <a:r>
              <a:rPr lang="es-MX" sz="27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MX" sz="2700" dirty="0">
                <a:latin typeface="Calibri" panose="020F0502020204030204" pitchFamily="34" charset="0"/>
                <a:ea typeface="Calibri" panose="020F0502020204030204" pitchFamily="34" charset="0"/>
                <a:cs typeface="Times New Roman" panose="02020603050405020304" pitchFamily="18" charset="0"/>
              </a:rPr>
              <a:t>y publicada en el portal del Sistema Nacional de Transparencia. </a:t>
            </a:r>
          </a:p>
          <a:p>
            <a:pPr algn="just"/>
            <a:endParaRPr lang="es-MX" sz="27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700" dirty="0">
                <a:latin typeface="Calibri" panose="020F0502020204030204" pitchFamily="34" charset="0"/>
                <a:ea typeface="Calibri" panose="020F0502020204030204" pitchFamily="34" charset="0"/>
                <a:cs typeface="Times New Roman" panose="02020603050405020304" pitchFamily="18" charset="0"/>
              </a:rPr>
              <a:t>Disponible en:</a:t>
            </a:r>
          </a:p>
          <a:p>
            <a:pPr algn="just"/>
            <a:r>
              <a:rPr lang="es-MX" sz="2700" dirty="0">
                <a:latin typeface="Calibri" panose="020F0502020204030204" pitchFamily="34" charset="0"/>
                <a:ea typeface="Calibri" panose="020F0502020204030204" pitchFamily="34" charset="0"/>
                <a:cs typeface="Times New Roman" panose="02020603050405020304" pitchFamily="18" charset="0"/>
                <a:hlinkClick r:id="rId4"/>
              </a:rPr>
              <a:t>http://snt.org.mx/images/Doctos/Lineamiento_de_Obligaciones_y_Anexos.pdf</a:t>
            </a:r>
            <a:endParaRPr lang="es-MX" sz="27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7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7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7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811789223"/>
      </p:ext>
    </p:extLst>
  </p:cSld>
  <p:clrMapOvr>
    <a:masterClrMapping/>
  </p:clrMapOvr>
  <mc:AlternateContent xmlns:mc="http://schemas.openxmlformats.org/markup-compatibility/2006">
    <mc:Choice xmlns:p14="http://schemas.microsoft.com/office/powerpoint/2010/main" Requires="p14">
      <p:transition spd="slow" p14:dur="50000" advTm="15053"/>
    </mc:Choice>
    <mc:Fallback>
      <p:transition spd="slow" advTm="1505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92"/>
            <a:ext cx="9139705" cy="5711932"/>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27107"/>
            <a:ext cx="1521519" cy="584807"/>
          </a:xfrm>
          <a:prstGeom prst="rect">
            <a:avLst/>
          </a:prstGeom>
        </p:spPr>
      </p:pic>
      <p:sp>
        <p:nvSpPr>
          <p:cNvPr id="15" name="Rectángulo 9"/>
          <p:cNvSpPr/>
          <p:nvPr/>
        </p:nvSpPr>
        <p:spPr>
          <a:xfrm>
            <a:off x="75539" y="47240"/>
            <a:ext cx="8782972" cy="584965"/>
          </a:xfrm>
          <a:prstGeom prst="rect">
            <a:avLst/>
          </a:prstGeom>
        </p:spPr>
        <p:txBody>
          <a:bodyPr wrap="square" lIns="76389" tIns="38194" rIns="76389" bIns="38194">
            <a:spAutoFit/>
          </a:bodyPr>
          <a:lstStyle/>
          <a:p>
            <a:r>
              <a:rPr lang="es-MX" sz="3300" dirty="0">
                <a:solidFill>
                  <a:schemeClr val="bg1"/>
                </a:solidFill>
                <a:cs typeface="Arial" panose="020B0604020202020204" pitchFamily="34" charset="0"/>
              </a:rPr>
              <a:t>Tipos de ajustes realizados en los LTG</a:t>
            </a:r>
            <a:endParaRPr lang="es-MX" sz="3300" dirty="0">
              <a:solidFill>
                <a:srgbClr val="FCFCFC"/>
              </a:solidFill>
              <a:ea typeface="+mj-ea"/>
              <a:cs typeface="+mj-cs"/>
            </a:endParaRPr>
          </a:p>
        </p:txBody>
      </p:sp>
      <p:pic>
        <p:nvPicPr>
          <p:cNvPr id="3" name="Imagen 2">
            <a:extLst>
              <a:ext uri="{FF2B5EF4-FFF2-40B4-BE49-F238E27FC236}">
                <a16:creationId xmlns:a16="http://schemas.microsoft.com/office/drawing/2014/main" xmlns="" id="{28473ABD-2C1E-4D87-95D4-F10908D2C625}"/>
              </a:ext>
            </a:extLst>
          </p:cNvPr>
          <p:cNvPicPr>
            <a:picLocks noChangeAspect="1"/>
          </p:cNvPicPr>
          <p:nvPr/>
        </p:nvPicPr>
        <p:blipFill rotWithShape="1">
          <a:blip r:embed="rId5"/>
          <a:srcRect t="12928" r="7985" b="67604"/>
          <a:stretch/>
        </p:blipFill>
        <p:spPr>
          <a:xfrm>
            <a:off x="0" y="996588"/>
            <a:ext cx="9021613" cy="870469"/>
          </a:xfrm>
          <a:prstGeom prst="rect">
            <a:avLst/>
          </a:prstGeom>
        </p:spPr>
      </p:pic>
      <p:pic>
        <p:nvPicPr>
          <p:cNvPr id="6" name="Imagen 5">
            <a:extLst>
              <a:ext uri="{FF2B5EF4-FFF2-40B4-BE49-F238E27FC236}">
                <a16:creationId xmlns:a16="http://schemas.microsoft.com/office/drawing/2014/main" xmlns="" id="{507DBA21-19F9-462C-867B-2A945FAF2B08}"/>
              </a:ext>
            </a:extLst>
          </p:cNvPr>
          <p:cNvPicPr>
            <a:picLocks noChangeAspect="1"/>
          </p:cNvPicPr>
          <p:nvPr/>
        </p:nvPicPr>
        <p:blipFill rotWithShape="1">
          <a:blip r:embed="rId6"/>
          <a:srcRect l="6707" t="13286" r="16960" b="10025"/>
          <a:stretch/>
        </p:blipFill>
        <p:spPr>
          <a:xfrm>
            <a:off x="0" y="1806187"/>
            <a:ext cx="9021613" cy="3902023"/>
          </a:xfrm>
          <a:prstGeom prst="rect">
            <a:avLst/>
          </a:prstGeom>
        </p:spPr>
      </p:pic>
      <p:pic>
        <p:nvPicPr>
          <p:cNvPr id="17" name="Gráfico 16" descr="Insignia 3 con relleno sólido">
            <a:extLst>
              <a:ext uri="{FF2B5EF4-FFF2-40B4-BE49-F238E27FC236}">
                <a16:creationId xmlns:a16="http://schemas.microsoft.com/office/drawing/2014/main" xmlns="" id="{9D8B0410-A688-4672-9F3E-7B3CA6A624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887683" y="3502878"/>
            <a:ext cx="627085" cy="508639"/>
          </a:xfrm>
          <a:prstGeom prst="rect">
            <a:avLst/>
          </a:prstGeom>
        </p:spPr>
      </p:pic>
      <p:pic>
        <p:nvPicPr>
          <p:cNvPr id="12" name="Gráfico 11" descr="Insignia 1 con relleno sólido">
            <a:extLst>
              <a:ext uri="{FF2B5EF4-FFF2-40B4-BE49-F238E27FC236}">
                <a16:creationId xmlns:a16="http://schemas.microsoft.com/office/drawing/2014/main" xmlns="" id="{22B6A449-3FDD-4171-9CC3-3A13A90CB4D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772123" y="1858404"/>
            <a:ext cx="557069" cy="451847"/>
          </a:xfrm>
          <a:prstGeom prst="rect">
            <a:avLst/>
          </a:prstGeom>
        </p:spPr>
      </p:pic>
      <p:pic>
        <p:nvPicPr>
          <p:cNvPr id="14" name="Gráfico 13" descr="Insignia con relleno sólido">
            <a:extLst>
              <a:ext uri="{FF2B5EF4-FFF2-40B4-BE49-F238E27FC236}">
                <a16:creationId xmlns:a16="http://schemas.microsoft.com/office/drawing/2014/main" xmlns="" id="{6F616D77-2419-4959-AE05-33F77028D9B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850001" y="4800943"/>
            <a:ext cx="557068" cy="451847"/>
          </a:xfrm>
          <a:prstGeom prst="rect">
            <a:avLst/>
          </a:prstGeom>
        </p:spPr>
      </p:pic>
    </p:spTree>
    <p:extLst>
      <p:ext uri="{BB962C8B-B14F-4D97-AF65-F5344CB8AC3E}">
        <p14:creationId xmlns:p14="http://schemas.microsoft.com/office/powerpoint/2010/main" val="3804399820"/>
      </p:ext>
    </p:extLst>
  </p:cSld>
  <p:clrMapOvr>
    <a:masterClrMapping/>
  </p:clrMapOvr>
  <mc:AlternateContent xmlns:mc="http://schemas.openxmlformats.org/markup-compatibility/2006">
    <mc:Choice xmlns:p14="http://schemas.microsoft.com/office/powerpoint/2010/main" Requires="p14">
      <p:transition spd="slow" p14:dur="50000" advTm="13170"/>
    </mc:Choice>
    <mc:Fallback>
      <p:transition spd="slow" advTm="1317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450612" y="2091386"/>
            <a:ext cx="8235624" cy="1816072"/>
          </a:xfrm>
          <a:prstGeom prst="rect">
            <a:avLst/>
          </a:prstGeom>
          <a:noFill/>
        </p:spPr>
        <p:txBody>
          <a:bodyPr wrap="square" lIns="76389" tIns="38194" rIns="76389" bIns="38194" rtlCol="0" anchor="t">
            <a:spAutoFit/>
          </a:bodyPr>
          <a:lstStyle/>
          <a:p>
            <a:pPr marL="429688" indent="-429688" algn="ctr">
              <a:buAutoNum type="alphaLcPeriod"/>
            </a:pPr>
            <a:r>
              <a:rPr lang="es-MX" sz="4500" dirty="0">
                <a:latin typeface="Calibri" panose="020F0502020204030204" pitchFamily="34" charset="0"/>
                <a:ea typeface="Calibri" panose="020F0502020204030204" pitchFamily="34" charset="0"/>
                <a:cs typeface="Times New Roman" panose="02020603050405020304" pitchFamily="18" charset="0"/>
              </a:rPr>
              <a:t> Adición en </a:t>
            </a:r>
          </a:p>
          <a:p>
            <a:pPr algn="ctr"/>
            <a:r>
              <a:rPr lang="es-MX" sz="4500" b="1" dirty="0">
                <a:solidFill>
                  <a:srgbClr val="0070C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disposiciones generales</a:t>
            </a:r>
            <a:endParaRPr lang="es-MX" sz="4500" b="1" dirty="0">
              <a:solidFill>
                <a:srgbClr val="0070C0"/>
              </a:solidFill>
              <a:latin typeface="Calibri" panose="020F0502020204030204" pitchFamily="34" charset="0"/>
              <a:cs typeface="Times New Roman" panose="02020603050405020304" pitchFamily="18" charset="0"/>
            </a:endParaRPr>
          </a:p>
          <a:p>
            <a:pPr algn="ctr"/>
            <a:r>
              <a:rPr lang="es-MX" sz="2300" b="1" dirty="0">
                <a:solidFill>
                  <a:srgbClr val="7030A0"/>
                </a:solidFill>
                <a:latin typeface="Calibri" panose="020F0502020204030204" pitchFamily="34" charset="0"/>
                <a:cs typeface="Times New Roman" panose="02020603050405020304" pitchFamily="18" charset="0"/>
              </a:rPr>
              <a:t>       </a:t>
            </a:r>
            <a:endParaRPr lang="es-MX" sz="2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896110"/>
            <a:ext cx="1286281" cy="569215"/>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090019"/>
            <a:ext cx="3111580" cy="362127"/>
          </a:xfrm>
          <a:prstGeom prst="rect">
            <a:avLst/>
          </a:prstGeom>
        </p:spPr>
      </p:pic>
    </p:spTree>
    <p:extLst>
      <p:ext uri="{BB962C8B-B14F-4D97-AF65-F5344CB8AC3E}">
        <p14:creationId xmlns:p14="http://schemas.microsoft.com/office/powerpoint/2010/main" val="1886268546"/>
      </p:ext>
    </p:extLst>
  </p:cSld>
  <p:clrMapOvr>
    <a:masterClrMapping/>
  </p:clrMapOvr>
  <mc:AlternateContent xmlns:mc="http://schemas.openxmlformats.org/markup-compatibility/2006">
    <mc:Choice xmlns:p14="http://schemas.microsoft.com/office/powerpoint/2010/main" Requires="p14">
      <p:transition spd="slow" p14:dur="50000" advTm="4042"/>
    </mc:Choice>
    <mc:Fallback>
      <p:transition spd="slow" advTm="404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 y="11845"/>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307406" y="1065117"/>
            <a:ext cx="8816180" cy="2462402"/>
          </a:xfrm>
          <a:prstGeom prst="rect">
            <a:avLst/>
          </a:prstGeom>
          <a:noFill/>
        </p:spPr>
        <p:txBody>
          <a:bodyPr wrap="square" lIns="76389" tIns="38194" rIns="76389" bIns="38194" rtlCol="0" anchor="t">
            <a:spAutoFit/>
          </a:bodyPr>
          <a:lstStyle/>
          <a:p>
            <a:pPr marL="429688" indent="-429688">
              <a:buAutoNum type="alphaLcPeriod"/>
            </a:pPr>
            <a:r>
              <a:rPr lang="es-MX" sz="2300" dirty="0">
                <a:latin typeface="Calibri" panose="020F0502020204030204" pitchFamily="34" charset="0"/>
                <a:ea typeface="Calibri" panose="020F0502020204030204" pitchFamily="34" charset="0"/>
                <a:cs typeface="Times New Roman" panose="02020603050405020304" pitchFamily="18" charset="0"/>
              </a:rPr>
              <a:t>Adición en </a:t>
            </a:r>
            <a:r>
              <a:rPr lang="es-MX" sz="2300" b="1" dirty="0">
                <a:solidFill>
                  <a:srgbClr val="0070C0"/>
                </a:solidFill>
                <a:latin typeface="Calibri" panose="020F0502020204030204" pitchFamily="34" charset="0"/>
                <a:cs typeface="Times New Roman" panose="02020603050405020304" pitchFamily="18" charset="0"/>
              </a:rPr>
              <a:t>disposiciones </a:t>
            </a:r>
            <a:r>
              <a:rPr lang="es-MX" sz="2300" b="1" dirty="0" smtClean="0">
                <a:solidFill>
                  <a:srgbClr val="0070C0"/>
                </a:solidFill>
                <a:latin typeface="Calibri" panose="020F0502020204030204" pitchFamily="34" charset="0"/>
                <a:cs typeface="Times New Roman" panose="02020603050405020304" pitchFamily="18" charset="0"/>
              </a:rPr>
              <a:t>generales.</a:t>
            </a:r>
            <a:endParaRPr lang="es-MX" sz="2300" b="1" dirty="0">
              <a:solidFill>
                <a:srgbClr val="0070C0"/>
              </a:solidFill>
              <a:latin typeface="Calibri" panose="020F0502020204030204" pitchFamily="34" charset="0"/>
              <a:cs typeface="Times New Roman" panose="02020603050405020304" pitchFamily="18" charset="0"/>
            </a:endParaRPr>
          </a:p>
          <a:p>
            <a:endParaRPr lang="es-MX" sz="2300" b="1" dirty="0">
              <a:latin typeface="Calibri" panose="020F0502020204030204" pitchFamily="34" charset="0"/>
              <a:cs typeface="Times New Roman" panose="02020603050405020304" pitchFamily="18" charset="0"/>
            </a:endParaRPr>
          </a:p>
          <a:p>
            <a:r>
              <a:rPr lang="es-MX" sz="2300" dirty="0">
                <a:latin typeface="Calibri" panose="020F0502020204030204" pitchFamily="34" charset="0"/>
                <a:cs typeface="Times New Roman" panose="02020603050405020304" pitchFamily="18" charset="0"/>
              </a:rPr>
              <a:t>Se hacen </a:t>
            </a:r>
            <a:r>
              <a:rPr lang="es-MX" sz="2300" b="1" dirty="0">
                <a:latin typeface="Calibri" panose="020F0502020204030204" pitchFamily="34" charset="0"/>
                <a:cs typeface="Times New Roman" panose="02020603050405020304" pitchFamily="18" charset="0"/>
              </a:rPr>
              <a:t>adiciones en tres disposiciones </a:t>
            </a:r>
            <a:r>
              <a:rPr lang="es-MX" sz="2000" dirty="0">
                <a:latin typeface="Calibri" panose="020F0502020204030204" pitchFamily="34" charset="0"/>
                <a:cs typeface="Times New Roman" panose="02020603050405020304" pitchFamily="18" charset="0"/>
              </a:rPr>
              <a:t>(pp. 5, 6, 7 y 10 de los Lineamientos Técnicos Generales integrados).</a:t>
            </a:r>
          </a:p>
          <a:p>
            <a:endParaRPr lang="es-MX" sz="2000" dirty="0">
              <a:latin typeface="Calibri" panose="020F0502020204030204" pitchFamily="34" charset="0"/>
              <a:cs typeface="Times New Roman" panose="02020603050405020304" pitchFamily="18" charset="0"/>
            </a:endParaRPr>
          </a:p>
          <a:p>
            <a:pPr algn="just"/>
            <a:r>
              <a:rPr lang="es-MX" sz="2300" dirty="0">
                <a:latin typeface="Calibri" panose="020F0502020204030204" pitchFamily="34" charset="0"/>
                <a:ea typeface="Calibri" panose="020F0502020204030204" pitchFamily="34" charset="0"/>
                <a:cs typeface="Times New Roman" panose="02020603050405020304" pitchFamily="18" charset="0"/>
              </a:rPr>
              <a:t>Caso 1 (p. 5): numeral </a:t>
            </a:r>
            <a:r>
              <a:rPr lang="es-MX" sz="2300" b="1" i="1" dirty="0">
                <a:latin typeface="Calibri" panose="020F0502020204030204" pitchFamily="34" charset="0"/>
                <a:ea typeface="Calibri" panose="020F0502020204030204" pitchFamily="34" charset="0"/>
                <a:cs typeface="Times New Roman" panose="02020603050405020304" pitchFamily="18" charset="0"/>
              </a:rPr>
              <a:t>Cuarto. Las políticas para la difusión de la información son las siguientes…</a:t>
            </a:r>
            <a:endParaRPr lang="es-MX" sz="23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xmlns="" id="{38D8A07A-D15A-4F4E-95CD-CEC7449184C2}"/>
              </a:ext>
            </a:extLst>
          </p:cNvPr>
          <p:cNvSpPr txBox="1"/>
          <p:nvPr/>
        </p:nvSpPr>
        <p:spPr>
          <a:xfrm>
            <a:off x="3047123" y="3524395"/>
            <a:ext cx="5804073" cy="1923793"/>
          </a:xfrm>
          <a:prstGeom prst="rect">
            <a:avLst/>
          </a:prstGeom>
          <a:noFill/>
        </p:spPr>
        <p:txBody>
          <a:bodyPr wrap="square" lIns="76389" tIns="38194" rIns="76389" bIns="38194">
            <a:spAutoFit/>
          </a:bodyPr>
          <a:lstStyle/>
          <a:p>
            <a:r>
              <a:rPr lang="es-MX" sz="2000" b="1" dirty="0">
                <a:latin typeface="Calibri" panose="020F0502020204030204" pitchFamily="34" charset="0"/>
                <a:cs typeface="Times New Roman" panose="02020603050405020304" pitchFamily="18" charset="0"/>
              </a:rPr>
              <a:t>En la fracción VI </a:t>
            </a:r>
            <a:r>
              <a:rPr lang="es-MX" sz="2000" dirty="0">
                <a:latin typeface="Calibri" panose="020F0502020204030204" pitchFamily="34" charset="0"/>
                <a:cs typeface="Times New Roman" panose="02020603050405020304" pitchFamily="18" charset="0"/>
              </a:rPr>
              <a:t>relativa a los </a:t>
            </a:r>
            <a:r>
              <a:rPr lang="es-MX" sz="2000" b="1" dirty="0">
                <a:latin typeface="Calibri" panose="020F0502020204030204" pitchFamily="34" charset="0"/>
                <a:cs typeface="Times New Roman" panose="02020603050405020304" pitchFamily="18" charset="0"/>
              </a:rPr>
              <a:t>sujetos obligados extintos</a:t>
            </a:r>
            <a:r>
              <a:rPr lang="es-MX" sz="2000" dirty="0">
                <a:latin typeface="Calibri" panose="020F0502020204030204" pitchFamily="34" charset="0"/>
                <a:cs typeface="Times New Roman" panose="02020603050405020304" pitchFamily="18" charset="0"/>
              </a:rPr>
              <a:t>, se adiciona el último párrafo para especificar sobre el resguardo y preservación de información</a:t>
            </a:r>
            <a:r>
              <a:rPr lang="es-MX" sz="2000" b="1" dirty="0">
                <a:latin typeface="Calibri" panose="020F0502020204030204" pitchFamily="34" charset="0"/>
                <a:cs typeface="Times New Roman" panose="02020603050405020304" pitchFamily="18" charset="0"/>
              </a:rPr>
              <a:t>.</a:t>
            </a:r>
          </a:p>
          <a:p>
            <a:endParaRPr lang="es-MX" sz="2000" b="1" dirty="0">
              <a:latin typeface="Calibri" panose="020F0502020204030204" pitchFamily="34" charset="0"/>
              <a:cs typeface="Times New Roman" panose="02020603050405020304" pitchFamily="18" charset="0"/>
            </a:endParaRPr>
          </a:p>
          <a:p>
            <a:r>
              <a:rPr lang="es-MX" sz="2000" b="1" dirty="0">
                <a:latin typeface="Calibri" panose="020F0502020204030204" pitchFamily="34" charset="0"/>
                <a:cs typeface="Times New Roman" panose="02020603050405020304" pitchFamily="18" charset="0"/>
              </a:rPr>
              <a:t>Adición de la fracción VII </a:t>
            </a:r>
            <a:r>
              <a:rPr lang="es-MX" sz="2000" dirty="0">
                <a:latin typeface="Calibri" panose="020F0502020204030204" pitchFamily="34" charset="0"/>
                <a:cs typeface="Times New Roman" panose="02020603050405020304" pitchFamily="18" charset="0"/>
              </a:rPr>
              <a:t>sobre publicación de las </a:t>
            </a:r>
            <a:r>
              <a:rPr lang="es-MX" sz="2000" b="1" dirty="0">
                <a:latin typeface="Calibri" panose="020F0502020204030204" pitchFamily="34" charset="0"/>
                <a:cs typeface="Times New Roman" panose="02020603050405020304" pitchFamily="18" charset="0"/>
              </a:rPr>
              <a:t>denuncias.</a:t>
            </a:r>
          </a:p>
        </p:txBody>
      </p:sp>
      <p:pic>
        <p:nvPicPr>
          <p:cNvPr id="11" name="Gráfico 10" descr="Pantalla Táctil con relleno sólido">
            <a:hlinkClick r:id="rId4" action="ppaction://hlinkfile"/>
            <a:extLst>
              <a:ext uri="{FF2B5EF4-FFF2-40B4-BE49-F238E27FC236}">
                <a16:creationId xmlns:a16="http://schemas.microsoft.com/office/drawing/2014/main" xmlns="" id="{F71547A9-4F14-4B9E-9EDC-E4CE817FB9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07406" y="3470197"/>
            <a:ext cx="2628829" cy="2132285"/>
          </a:xfrm>
          <a:prstGeom prst="rect">
            <a:avLst/>
          </a:prstGeom>
        </p:spPr>
      </p:pic>
    </p:spTree>
    <p:extLst>
      <p:ext uri="{BB962C8B-B14F-4D97-AF65-F5344CB8AC3E}">
        <p14:creationId xmlns:p14="http://schemas.microsoft.com/office/powerpoint/2010/main" val="2116292982"/>
      </p:ext>
    </p:extLst>
  </p:cSld>
  <p:clrMapOvr>
    <a:masterClrMapping/>
  </p:clrMapOvr>
  <mc:AlternateContent xmlns:mc="http://schemas.openxmlformats.org/markup-compatibility/2006">
    <mc:Choice xmlns:p14="http://schemas.microsoft.com/office/powerpoint/2010/main" Requires="p14">
      <p:transition spd="slow" p14:dur="50000" advTm="26520"/>
    </mc:Choice>
    <mc:Fallback>
      <p:transition spd="slow" advTm="26520"/>
    </mc:Fallback>
  </mc:AlternateContent>
  <p:timing>
    <p:tnLst>
      <p:par>
        <p:cTn id="1" dur="indefinite" restart="never" nodeType="tmRoot"/>
      </p:par>
    </p:tnLst>
  </p:timing>
  <p:extLst mod="1">
    <p:ext uri="{3A86A75C-4F4B-4683-9AE1-C65F6400EC91}">
      <p14:laserTraceLst xmlns:p14="http://schemas.microsoft.com/office/powerpoint/2010/main">
        <p14:tracePtLst>
          <p14:tracePt t="18930" x="1752600" y="5780088"/>
          <p14:tracePt t="19083" x="0" y="0"/>
        </p14:tracePtLst>
        <p14:tracePtLst>
          <p14:tracePt t="21390" x="1668463" y="5708650"/>
          <p14:tracePt t="21736" x="0" y="0"/>
        </p14:tracePtLst>
        <p14:tracePtLst>
          <p14:tracePt t="22881" x="1668463" y="5708650"/>
          <p14:tracePt t="23198"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D2B6FDC1-3514-4ED5-BCB4-3D46CFAFD87F}"/>
              </a:ext>
            </a:extLst>
          </p:cNvPr>
          <p:cNvPicPr>
            <a:picLocks noChangeAspect="1"/>
          </p:cNvPicPr>
          <p:nvPr/>
        </p:nvPicPr>
        <p:blipFill rotWithShape="1">
          <a:blip r:embed="rId2"/>
          <a:srcRect l="15650" t="33452" r="17280" b="11729"/>
          <a:stretch/>
        </p:blipFill>
        <p:spPr>
          <a:xfrm>
            <a:off x="-20126" y="722487"/>
            <a:ext cx="9175865" cy="4059671"/>
          </a:xfrm>
          <a:prstGeom prst="rect">
            <a:avLst/>
          </a:prstGeom>
        </p:spPr>
      </p:pic>
    </p:spTree>
    <p:extLst>
      <p:ext uri="{BB962C8B-B14F-4D97-AF65-F5344CB8AC3E}">
        <p14:creationId xmlns:p14="http://schemas.microsoft.com/office/powerpoint/2010/main" val="401691167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307406" y="1031031"/>
            <a:ext cx="8645874" cy="1492906"/>
          </a:xfrm>
          <a:prstGeom prst="rect">
            <a:avLst/>
          </a:prstGeom>
          <a:noFill/>
        </p:spPr>
        <p:txBody>
          <a:bodyPr wrap="square" lIns="76389" tIns="38194" rIns="76389" bIns="38194" rtlCol="0" anchor="t">
            <a:spAutoFit/>
          </a:bodyPr>
          <a:lstStyle/>
          <a:p>
            <a:pPr marL="429688" indent="-429688">
              <a:buAutoNum type="alphaLcPeriod"/>
            </a:pPr>
            <a:r>
              <a:rPr lang="es-MX" sz="2300" dirty="0">
                <a:latin typeface="Calibri" panose="020F0502020204030204" pitchFamily="34" charset="0"/>
                <a:ea typeface="Calibri" panose="020F0502020204030204" pitchFamily="34" charset="0"/>
                <a:cs typeface="Times New Roman" panose="02020603050405020304" pitchFamily="18" charset="0"/>
              </a:rPr>
              <a:t>Adición en </a:t>
            </a:r>
            <a:r>
              <a:rPr lang="es-MX" sz="2300" b="1" dirty="0">
                <a:solidFill>
                  <a:srgbClr val="0070C0"/>
                </a:solidFill>
                <a:latin typeface="Calibri" panose="020F0502020204030204" pitchFamily="34" charset="0"/>
                <a:cs typeface="Times New Roman" panose="02020603050405020304" pitchFamily="18" charset="0"/>
              </a:rPr>
              <a:t>disposiciones generales</a:t>
            </a:r>
          </a:p>
          <a:p>
            <a:endParaRPr lang="es-MX" sz="2300" b="1" dirty="0">
              <a:solidFill>
                <a:srgbClr val="7030A0"/>
              </a:solidFill>
              <a:latin typeface="Calibri" panose="020F0502020204030204" pitchFamily="34" charset="0"/>
              <a:cs typeface="Times New Roman" panose="02020603050405020304" pitchFamily="18" charset="0"/>
            </a:endParaRPr>
          </a:p>
          <a:p>
            <a:pPr algn="just"/>
            <a:r>
              <a:rPr lang="es-MX" sz="2300" dirty="0">
                <a:latin typeface="Calibri" panose="020F0502020204030204" pitchFamily="34" charset="0"/>
                <a:ea typeface="Calibri" panose="020F0502020204030204" pitchFamily="34" charset="0"/>
                <a:cs typeface="Times New Roman" panose="02020603050405020304" pitchFamily="18" charset="0"/>
              </a:rPr>
              <a:t>Caso 2: numeral </a:t>
            </a:r>
            <a:r>
              <a:rPr lang="es-MX" sz="2300" b="1" i="1" dirty="0">
                <a:latin typeface="Calibri" panose="020F0502020204030204" pitchFamily="34" charset="0"/>
                <a:ea typeface="Calibri" panose="020F0502020204030204" pitchFamily="34" charset="0"/>
                <a:cs typeface="Times New Roman" panose="02020603050405020304" pitchFamily="18" charset="0"/>
              </a:rPr>
              <a:t>Octavo. Las políticas para actualizar la información son las siguientes</a:t>
            </a:r>
            <a:r>
              <a:rPr lang="es-MX" sz="2300" b="1" dirty="0">
                <a:latin typeface="Calibri" panose="020F0502020204030204" pitchFamily="34" charset="0"/>
                <a:ea typeface="Calibri" panose="020F0502020204030204" pitchFamily="34" charset="0"/>
                <a:cs typeface="Times New Roman" panose="02020603050405020304" pitchFamily="18" charset="0"/>
              </a:rPr>
              <a:t>…</a:t>
            </a:r>
            <a:endParaRPr lang="es-MX" sz="2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CuadroTexto 13">
            <a:extLst>
              <a:ext uri="{FF2B5EF4-FFF2-40B4-BE49-F238E27FC236}">
                <a16:creationId xmlns:a16="http://schemas.microsoft.com/office/drawing/2014/main" xmlns="" id="{34E4AF39-6167-49D9-B889-0578EB0074F6}"/>
              </a:ext>
            </a:extLst>
          </p:cNvPr>
          <p:cNvSpPr txBox="1"/>
          <p:nvPr/>
        </p:nvSpPr>
        <p:spPr>
          <a:xfrm>
            <a:off x="529263" y="2818899"/>
            <a:ext cx="4930475" cy="1846849"/>
          </a:xfrm>
          <a:prstGeom prst="rect">
            <a:avLst/>
          </a:prstGeom>
          <a:noFill/>
        </p:spPr>
        <p:txBody>
          <a:bodyPr wrap="square" lIns="76389" tIns="38194" rIns="76389" bIns="38194">
            <a:spAutoFit/>
          </a:bodyPr>
          <a:lstStyle/>
          <a:p>
            <a:r>
              <a:rPr lang="es-MX" sz="2300" dirty="0">
                <a:latin typeface="Calibri" panose="020F0502020204030204" pitchFamily="34" charset="0"/>
                <a:cs typeface="Times New Roman" panose="02020603050405020304" pitchFamily="18" charset="0"/>
              </a:rPr>
              <a:t>En la</a:t>
            </a:r>
            <a:r>
              <a:rPr lang="es-MX" sz="2300" b="1" dirty="0">
                <a:latin typeface="Calibri" panose="020F0502020204030204" pitchFamily="34" charset="0"/>
                <a:cs typeface="Times New Roman" panose="02020603050405020304" pitchFamily="18" charset="0"/>
              </a:rPr>
              <a:t> fracción VI </a:t>
            </a:r>
            <a:r>
              <a:rPr lang="es-MX" sz="2300" dirty="0">
                <a:latin typeface="Calibri" panose="020F0502020204030204" pitchFamily="34" charset="0"/>
                <a:cs typeface="Times New Roman" panose="02020603050405020304" pitchFamily="18" charset="0"/>
              </a:rPr>
              <a:t>se especifican </a:t>
            </a:r>
            <a:r>
              <a:rPr lang="es-MX" sz="2300" b="1" dirty="0">
                <a:latin typeface="Calibri" panose="020F0502020204030204" pitchFamily="34" charset="0"/>
                <a:cs typeface="Times New Roman" panose="02020603050405020304" pitchFamily="18" charset="0"/>
              </a:rPr>
              <a:t>las responsabilidades para publicar, validar y actualizar </a:t>
            </a:r>
            <a:r>
              <a:rPr lang="es-MX" sz="2300" dirty="0">
                <a:latin typeface="Calibri" panose="020F0502020204030204" pitchFamily="34" charset="0"/>
                <a:cs typeface="Times New Roman" panose="02020603050405020304" pitchFamily="18" charset="0"/>
              </a:rPr>
              <a:t>en caso de que la información la tengan </a:t>
            </a:r>
            <a:r>
              <a:rPr lang="es-MX" sz="2300" b="1" dirty="0">
                <a:latin typeface="Calibri" panose="020F0502020204030204" pitchFamily="34" charset="0"/>
                <a:cs typeface="Times New Roman" panose="02020603050405020304" pitchFamily="18" charset="0"/>
              </a:rPr>
              <a:t>sujetos obligados concentradores </a:t>
            </a:r>
            <a:r>
              <a:rPr lang="es-MX" sz="2300" dirty="0">
                <a:latin typeface="Calibri" panose="020F0502020204030204" pitchFamily="34" charset="0"/>
                <a:ea typeface="Calibri" panose="020F0502020204030204" pitchFamily="34" charset="0"/>
                <a:cs typeface="Times New Roman" panose="02020603050405020304" pitchFamily="18" charset="0"/>
              </a:rPr>
              <a:t>(pp. 6 y 7)</a:t>
            </a:r>
            <a:r>
              <a:rPr lang="es-MX" sz="2300" b="1" dirty="0">
                <a:latin typeface="Calibri" panose="020F0502020204030204" pitchFamily="34" charset="0"/>
                <a:cs typeface="Times New Roman" panose="02020603050405020304" pitchFamily="18" charset="0"/>
              </a:rPr>
              <a:t>.</a:t>
            </a:r>
          </a:p>
        </p:txBody>
      </p:sp>
      <p:pic>
        <p:nvPicPr>
          <p:cNvPr id="16" name="Gráfico 15" descr="Pantalla Táctil con relleno sólido">
            <a:hlinkClick r:id="rId5" action="ppaction://hlinkfile"/>
            <a:extLst>
              <a:ext uri="{FF2B5EF4-FFF2-40B4-BE49-F238E27FC236}">
                <a16:creationId xmlns:a16="http://schemas.microsoft.com/office/drawing/2014/main" xmlns="" id="{EB7EFE77-6246-432A-9C4F-12372B4E26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59738" y="2523937"/>
            <a:ext cx="3413326" cy="2768602"/>
          </a:xfrm>
          <a:prstGeom prst="rect">
            <a:avLst/>
          </a:prstGeom>
        </p:spPr>
      </p:pic>
    </p:spTree>
    <p:extLst>
      <p:ext uri="{BB962C8B-B14F-4D97-AF65-F5344CB8AC3E}">
        <p14:creationId xmlns:p14="http://schemas.microsoft.com/office/powerpoint/2010/main" val="1580130364"/>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443B5DC-CFEC-4475-A92E-8FFEDEB68162}"/>
              </a:ext>
            </a:extLst>
          </p:cNvPr>
          <p:cNvPicPr>
            <a:picLocks noChangeAspect="1"/>
          </p:cNvPicPr>
          <p:nvPr/>
        </p:nvPicPr>
        <p:blipFill rotWithShape="1">
          <a:blip r:embed="rId2"/>
          <a:srcRect l="19004" t="23795" r="19834" b="8889"/>
          <a:stretch/>
        </p:blipFill>
        <p:spPr>
          <a:xfrm>
            <a:off x="85826" y="722487"/>
            <a:ext cx="8849097" cy="4441518"/>
          </a:xfrm>
          <a:prstGeom prst="rect">
            <a:avLst/>
          </a:prstGeom>
        </p:spPr>
      </p:pic>
    </p:spTree>
    <p:extLst>
      <p:ext uri="{BB962C8B-B14F-4D97-AF65-F5344CB8AC3E}">
        <p14:creationId xmlns:p14="http://schemas.microsoft.com/office/powerpoint/2010/main" val="93857168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307406" y="1031031"/>
            <a:ext cx="8816180" cy="1492906"/>
          </a:xfrm>
          <a:prstGeom prst="rect">
            <a:avLst/>
          </a:prstGeom>
          <a:noFill/>
        </p:spPr>
        <p:txBody>
          <a:bodyPr wrap="square" lIns="76389" tIns="38194" rIns="76389" bIns="38194" rtlCol="0" anchor="t">
            <a:spAutoFit/>
          </a:bodyPr>
          <a:lstStyle/>
          <a:p>
            <a:pPr marL="429688" indent="-429688">
              <a:buAutoNum type="alphaLcPeriod"/>
            </a:pPr>
            <a:r>
              <a:rPr lang="es-MX" sz="2300" dirty="0">
                <a:latin typeface="Calibri" panose="020F0502020204030204" pitchFamily="34" charset="0"/>
                <a:ea typeface="Calibri" panose="020F0502020204030204" pitchFamily="34" charset="0"/>
                <a:cs typeface="Times New Roman" panose="02020603050405020304" pitchFamily="18" charset="0"/>
              </a:rPr>
              <a:t>Adición en </a:t>
            </a:r>
            <a:r>
              <a:rPr lang="es-MX" sz="2300" b="1" dirty="0">
                <a:solidFill>
                  <a:srgbClr val="0070C0"/>
                </a:solidFill>
                <a:latin typeface="Calibri" panose="020F0502020204030204" pitchFamily="34" charset="0"/>
                <a:cs typeface="Times New Roman" panose="02020603050405020304" pitchFamily="18" charset="0"/>
              </a:rPr>
              <a:t>disposiciones </a:t>
            </a:r>
            <a:r>
              <a:rPr lang="es-MX" sz="2300" b="1" dirty="0" smtClean="0">
                <a:solidFill>
                  <a:srgbClr val="0070C0"/>
                </a:solidFill>
                <a:latin typeface="Calibri" panose="020F0502020204030204" pitchFamily="34" charset="0"/>
                <a:cs typeface="Times New Roman" panose="02020603050405020304" pitchFamily="18" charset="0"/>
              </a:rPr>
              <a:t>generales.</a:t>
            </a:r>
            <a:endParaRPr lang="es-MX" sz="2300" b="1" dirty="0">
              <a:solidFill>
                <a:srgbClr val="0070C0"/>
              </a:solidFill>
              <a:latin typeface="Calibri" panose="020F0502020204030204" pitchFamily="34" charset="0"/>
              <a:cs typeface="Times New Roman" panose="02020603050405020304" pitchFamily="18" charset="0"/>
            </a:endParaRPr>
          </a:p>
          <a:p>
            <a:endParaRPr lang="es-MX" sz="2300" b="1" dirty="0">
              <a:solidFill>
                <a:srgbClr val="7030A0"/>
              </a:solidFill>
              <a:latin typeface="Calibri" panose="020F0502020204030204" pitchFamily="34" charset="0"/>
              <a:cs typeface="Times New Roman" panose="02020603050405020304" pitchFamily="18" charset="0"/>
            </a:endParaRPr>
          </a:p>
          <a:p>
            <a:pPr algn="just"/>
            <a:r>
              <a:rPr lang="es-MX" sz="2300" dirty="0">
                <a:latin typeface="Calibri" panose="020F0502020204030204" pitchFamily="34" charset="0"/>
                <a:ea typeface="Calibri" panose="020F0502020204030204" pitchFamily="34" charset="0"/>
                <a:cs typeface="Times New Roman" panose="02020603050405020304" pitchFamily="18" charset="0"/>
              </a:rPr>
              <a:t>Caso 3: numeral </a:t>
            </a:r>
            <a:r>
              <a:rPr lang="es-MX" sz="2300" b="1" i="1" dirty="0">
                <a:latin typeface="Calibri" panose="020F0502020204030204" pitchFamily="34" charset="0"/>
                <a:ea typeface="Calibri" panose="020F0502020204030204" pitchFamily="34" charset="0"/>
                <a:cs typeface="Times New Roman" panose="02020603050405020304" pitchFamily="18" charset="0"/>
              </a:rPr>
              <a:t>Décimo segundo. Las políticas para accesibilidad de la información son las siguientes</a:t>
            </a:r>
            <a:r>
              <a:rPr lang="es-MX" sz="2300" b="1" dirty="0">
                <a:latin typeface="Calibri" panose="020F0502020204030204" pitchFamily="34" charset="0"/>
                <a:ea typeface="Calibri" panose="020F0502020204030204" pitchFamily="34" charset="0"/>
                <a:cs typeface="Times New Roman" panose="02020603050405020304" pitchFamily="18" charset="0"/>
              </a:rPr>
              <a:t>…</a:t>
            </a:r>
            <a:endParaRPr lang="es-MX" sz="2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CuadroTexto 13">
            <a:extLst>
              <a:ext uri="{FF2B5EF4-FFF2-40B4-BE49-F238E27FC236}">
                <a16:creationId xmlns:a16="http://schemas.microsoft.com/office/drawing/2014/main" xmlns="" id="{34E4AF39-6167-49D9-B889-0578EB0074F6}"/>
              </a:ext>
            </a:extLst>
          </p:cNvPr>
          <p:cNvSpPr txBox="1"/>
          <p:nvPr/>
        </p:nvSpPr>
        <p:spPr>
          <a:xfrm>
            <a:off x="453428" y="2856281"/>
            <a:ext cx="5809795" cy="1846849"/>
          </a:xfrm>
          <a:prstGeom prst="rect">
            <a:avLst/>
          </a:prstGeom>
          <a:noFill/>
        </p:spPr>
        <p:txBody>
          <a:bodyPr wrap="square" lIns="76389" tIns="38194" rIns="76389" bIns="38194">
            <a:spAutoFit/>
          </a:bodyPr>
          <a:lstStyle/>
          <a:p>
            <a:r>
              <a:rPr lang="es-MX" sz="2300" dirty="0">
                <a:latin typeface="Calibri" panose="020F0502020204030204" pitchFamily="34" charset="0"/>
                <a:cs typeface="Times New Roman" panose="02020603050405020304" pitchFamily="18" charset="0"/>
              </a:rPr>
              <a:t>En la</a:t>
            </a:r>
            <a:r>
              <a:rPr lang="es-MX" sz="2300" b="1" dirty="0">
                <a:latin typeface="Calibri" panose="020F0502020204030204" pitchFamily="34" charset="0"/>
                <a:cs typeface="Times New Roman" panose="02020603050405020304" pitchFamily="18" charset="0"/>
              </a:rPr>
              <a:t> fracción IX </a:t>
            </a:r>
            <a:r>
              <a:rPr lang="es-MX" sz="2300" dirty="0">
                <a:latin typeface="Calibri" panose="020F0502020204030204" pitchFamily="34" charset="0"/>
                <a:cs typeface="Times New Roman" panose="02020603050405020304" pitchFamily="18" charset="0"/>
              </a:rPr>
              <a:t>se agrega el último párrafo para especificar que en las </a:t>
            </a:r>
            <a:r>
              <a:rPr lang="es-MX" sz="2300" b="1" dirty="0">
                <a:latin typeface="Calibri" panose="020F0502020204030204" pitchFamily="34" charset="0"/>
                <a:cs typeface="Times New Roman" panose="02020603050405020304" pitchFamily="18" charset="0"/>
              </a:rPr>
              <a:t>versiones públicas </a:t>
            </a:r>
            <a:r>
              <a:rPr lang="es-MX" sz="2300" dirty="0">
                <a:latin typeface="Calibri" panose="020F0502020204030204" pitchFamily="34" charset="0"/>
                <a:cs typeface="Times New Roman" panose="02020603050405020304" pitchFamily="18" charset="0"/>
              </a:rPr>
              <a:t>se debe agregar el </a:t>
            </a:r>
            <a:r>
              <a:rPr lang="es-MX" sz="2300" b="1" dirty="0">
                <a:latin typeface="Calibri" panose="020F0502020204030204" pitchFamily="34" charset="0"/>
                <a:cs typeface="Times New Roman" panose="02020603050405020304" pitchFamily="18" charset="0"/>
              </a:rPr>
              <a:t>acta </a:t>
            </a:r>
            <a:r>
              <a:rPr lang="es-MX" sz="2300" dirty="0">
                <a:latin typeface="Calibri" panose="020F0502020204030204" pitchFamily="34" charset="0"/>
                <a:cs typeface="Times New Roman" panose="02020603050405020304" pitchFamily="18" charset="0"/>
              </a:rPr>
              <a:t>del Comité de Transparencia y la lista de los </a:t>
            </a:r>
            <a:r>
              <a:rPr lang="es-MX" sz="2300" b="1" dirty="0">
                <a:latin typeface="Calibri" panose="020F0502020204030204" pitchFamily="34" charset="0"/>
                <a:cs typeface="Times New Roman" panose="02020603050405020304" pitchFamily="18" charset="0"/>
              </a:rPr>
              <a:t>datos testados </a:t>
            </a:r>
            <a:r>
              <a:rPr lang="es-MX" sz="2300" dirty="0">
                <a:latin typeface="Calibri" panose="020F0502020204030204" pitchFamily="34" charset="0"/>
                <a:ea typeface="Calibri" panose="020F0502020204030204" pitchFamily="34" charset="0"/>
                <a:cs typeface="Times New Roman" panose="02020603050405020304" pitchFamily="18" charset="0"/>
              </a:rPr>
              <a:t>(p. 10)</a:t>
            </a:r>
            <a:r>
              <a:rPr lang="es-MX" sz="2300" dirty="0">
                <a:latin typeface="Calibri" panose="020F0502020204030204" pitchFamily="34" charset="0"/>
                <a:cs typeface="Times New Roman" panose="02020603050405020304" pitchFamily="18" charset="0"/>
              </a:rPr>
              <a:t>.</a:t>
            </a:r>
            <a:endParaRPr lang="es-MX" sz="2300" b="1" dirty="0">
              <a:latin typeface="Calibri" panose="020F0502020204030204" pitchFamily="34" charset="0"/>
              <a:cs typeface="Times New Roman" panose="02020603050405020304" pitchFamily="18" charset="0"/>
            </a:endParaRPr>
          </a:p>
        </p:txBody>
      </p:sp>
      <p:pic>
        <p:nvPicPr>
          <p:cNvPr id="16" name="Gráfico 15" descr="Pantalla Táctil con relleno sólido">
            <a:hlinkClick r:id="rId4" action="ppaction://hlinkfile"/>
            <a:extLst>
              <a:ext uri="{FF2B5EF4-FFF2-40B4-BE49-F238E27FC236}">
                <a16:creationId xmlns:a16="http://schemas.microsoft.com/office/drawing/2014/main" xmlns="" id="{EB7EFE77-6246-432A-9C4F-12372B4E26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263223" y="3050917"/>
            <a:ext cx="2470745" cy="2004060"/>
          </a:xfrm>
          <a:prstGeom prst="rect">
            <a:avLst/>
          </a:prstGeom>
        </p:spPr>
      </p:pic>
      <p:pic>
        <p:nvPicPr>
          <p:cNvPr id="7" name="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197177634"/>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D43CB92-E192-4E1D-8186-7AC6ACC02CDA}"/>
              </a:ext>
            </a:extLst>
          </p:cNvPr>
          <p:cNvPicPr>
            <a:picLocks noChangeAspect="1"/>
          </p:cNvPicPr>
          <p:nvPr/>
        </p:nvPicPr>
        <p:blipFill rotWithShape="1">
          <a:blip r:embed="rId2"/>
          <a:srcRect l="15490" t="43677" r="12808" b="11729"/>
          <a:stretch/>
        </p:blipFill>
        <p:spPr>
          <a:xfrm>
            <a:off x="0" y="1172990"/>
            <a:ext cx="9144000" cy="2925050"/>
          </a:xfrm>
          <a:prstGeom prst="rect">
            <a:avLst/>
          </a:prstGeom>
        </p:spPr>
      </p:pic>
    </p:spTree>
    <p:extLst>
      <p:ext uri="{BB962C8B-B14F-4D97-AF65-F5344CB8AC3E}">
        <p14:creationId xmlns:p14="http://schemas.microsoft.com/office/powerpoint/2010/main" val="222884320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sp>
        <p:nvSpPr>
          <p:cNvPr id="10" name="Marcador de contenido 4"/>
          <p:cNvSpPr txBox="1">
            <a:spLocks/>
          </p:cNvSpPr>
          <p:nvPr/>
        </p:nvSpPr>
        <p:spPr>
          <a:xfrm>
            <a:off x="2636542" y="2545575"/>
            <a:ext cx="5189111" cy="446317"/>
          </a:xfrm>
          <a:prstGeom prst="rect">
            <a:avLst/>
          </a:prstGeom>
        </p:spPr>
        <p:txBody>
          <a:bodyPr vert="horz" lIns="81966" tIns="40983" rIns="81966" bIns="40983" rtlCol="0">
            <a:noAutofit/>
          </a:bodyPr>
          <a:lstStyle>
            <a:lvl1pPr marL="378013" indent="-378013" algn="l" defTabSz="1008035"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spcBef>
                <a:spcPts val="488"/>
              </a:spcBef>
              <a:buNone/>
              <a:tabLst>
                <a:tab pos="214283" algn="l"/>
              </a:tabLst>
            </a:pPr>
            <a:endParaRPr lang="es-MX" sz="1500" b="1">
              <a:solidFill>
                <a:srgbClr val="235D4C"/>
              </a:solidFill>
              <a:latin typeface="Arial" panose="020B0604020202020204" pitchFamily="34" charset="0"/>
              <a:cs typeface="Arial" panose="020B0604020202020204" pitchFamily="34" charset="0"/>
            </a:endParaRPr>
          </a:p>
        </p:txBody>
      </p:sp>
      <p:sp>
        <p:nvSpPr>
          <p:cNvPr id="21" name="Título 1"/>
          <p:cNvSpPr txBox="1">
            <a:spLocks/>
          </p:cNvSpPr>
          <p:nvPr/>
        </p:nvSpPr>
        <p:spPr>
          <a:xfrm>
            <a:off x="233799" y="166667"/>
            <a:ext cx="6379708" cy="474906"/>
          </a:xfrm>
          <a:prstGeom prst="rect">
            <a:avLst/>
          </a:prstGeom>
        </p:spPr>
        <p:txBody>
          <a:bodyPr vert="horz" lIns="74352" tIns="37176" rIns="74352" bIns="3717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300" dirty="0">
                <a:solidFill>
                  <a:srgbClr val="FCFCFC"/>
                </a:solidFill>
                <a:latin typeface="+mn-lt"/>
              </a:rPr>
              <a:t>Objetivos </a:t>
            </a:r>
            <a:r>
              <a:rPr lang="es-MX" sz="3300" dirty="0">
                <a:solidFill>
                  <a:srgbClr val="FCFCFC"/>
                </a:solidFill>
                <a:latin typeface="+mn-lt"/>
              </a:rPr>
              <a:t>de la Reunión</a:t>
            </a:r>
            <a:endParaRPr lang="es-MX" sz="3300" b="1" dirty="0">
              <a:solidFill>
                <a:schemeClr val="bg1"/>
              </a:solidFill>
              <a:latin typeface="Arial" panose="020B0604020202020204" pitchFamily="34" charset="0"/>
              <a:cs typeface="Arial" panose="020B0604020202020204" pitchFamily="34" charset="0"/>
            </a:endParaRPr>
          </a:p>
        </p:txBody>
      </p:sp>
      <p:sp>
        <p:nvSpPr>
          <p:cNvPr id="24" name="Marcador de contenido 4"/>
          <p:cNvSpPr txBox="1">
            <a:spLocks/>
          </p:cNvSpPr>
          <p:nvPr/>
        </p:nvSpPr>
        <p:spPr>
          <a:xfrm>
            <a:off x="2657251" y="3834664"/>
            <a:ext cx="5147693" cy="368253"/>
          </a:xfrm>
          <a:prstGeom prst="rect">
            <a:avLst/>
          </a:prstGeom>
        </p:spPr>
        <p:txBody>
          <a:bodyPr vert="horz" lIns="81966" tIns="40983" rIns="81966" bIns="40983" rtlCol="0">
            <a:noAutofit/>
          </a:bodyPr>
          <a:lstStyle>
            <a:lvl1pPr marL="378013" indent="-378013" algn="l" defTabSz="1008035"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spcBef>
                <a:spcPts val="488"/>
              </a:spcBef>
              <a:buNone/>
            </a:pPr>
            <a:endParaRPr lang="es-MX" sz="2000" b="1">
              <a:solidFill>
                <a:srgbClr val="235D4C"/>
              </a:solidFill>
            </a:endParaRPr>
          </a:p>
        </p:txBody>
      </p:sp>
      <p:sp>
        <p:nvSpPr>
          <p:cNvPr id="8" name="AutoShape 8" descr="Resultado de imagen para repositorios digitales"/>
          <p:cNvSpPr>
            <a:spLocks noChangeAspect="1" noChangeArrowheads="1"/>
          </p:cNvSpPr>
          <p:nvPr/>
        </p:nvSpPr>
        <p:spPr bwMode="auto">
          <a:xfrm>
            <a:off x="4436977" y="2747980"/>
            <a:ext cx="1019840" cy="8272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352" tIns="37176" rIns="74352" bIns="37176" numCol="1" anchor="t" anchorCtr="0" compatLnSpc="1">
            <a:prstTxWarp prst="textNoShape">
              <a:avLst/>
            </a:prstTxWarp>
          </a:bodyPr>
          <a:lstStyle/>
          <a:p>
            <a:endParaRPr lang="es-MX" sz="1500"/>
          </a:p>
        </p:txBody>
      </p:sp>
      <p:sp>
        <p:nvSpPr>
          <p:cNvPr id="3" name="Marcador de contenido 2">
            <a:extLst>
              <a:ext uri="{FF2B5EF4-FFF2-40B4-BE49-F238E27FC236}">
                <a16:creationId xmlns:a16="http://schemas.microsoft.com/office/drawing/2014/main" xmlns="" id="{0FA29EAD-FA50-4896-B494-2D6E120FD272}"/>
              </a:ext>
            </a:extLst>
          </p:cNvPr>
          <p:cNvSpPr>
            <a:spLocks noGrp="1"/>
          </p:cNvSpPr>
          <p:nvPr>
            <p:ph idx="1"/>
          </p:nvPr>
        </p:nvSpPr>
        <p:spPr>
          <a:xfrm>
            <a:off x="534500" y="1273846"/>
            <a:ext cx="8075000" cy="3808881"/>
          </a:xfrm>
        </p:spPr>
        <p:txBody>
          <a:bodyPr>
            <a:noAutofit/>
          </a:bodyPr>
          <a:lstStyle/>
          <a:p>
            <a:pPr algn="just"/>
            <a:r>
              <a:rPr lang="es-MX" sz="2000" dirty="0">
                <a:latin typeface="Calibri" panose="020F0502020204030204" pitchFamily="34" charset="0"/>
                <a:cs typeface="Calibri" panose="020F0502020204030204" pitchFamily="34" charset="0"/>
              </a:rPr>
              <a:t>Dar a conocer los objetivos de la modificación a los Lineamientos Técnicos Generales</a:t>
            </a:r>
            <a:r>
              <a:rPr lang="es-MX" sz="2000" dirty="0">
                <a:latin typeface="Calibri" panose="020F0502020204030204" pitchFamily="34" charset="0"/>
                <a:cs typeface="Calibri" panose="020F0502020204030204" pitchFamily="34" charset="0"/>
              </a:rPr>
              <a:t>.</a:t>
            </a:r>
          </a:p>
          <a:p>
            <a:pPr algn="just"/>
            <a:endParaRPr lang="es-MX" sz="2000" dirty="0">
              <a:latin typeface="Calibri" panose="020F0502020204030204" pitchFamily="34" charset="0"/>
              <a:cs typeface="Calibri" panose="020F0502020204030204" pitchFamily="34" charset="0"/>
            </a:endParaRPr>
          </a:p>
          <a:p>
            <a:pPr algn="just"/>
            <a:r>
              <a:rPr lang="es-MX" sz="2000" dirty="0">
                <a:latin typeface="Calibri" panose="020F0502020204030204" pitchFamily="34" charset="0"/>
                <a:cs typeface="Calibri" panose="020F0502020204030204" pitchFamily="34" charset="0"/>
              </a:rPr>
              <a:t>Identificar las obligaciones de transparencia y los formatos que se modificaron</a:t>
            </a:r>
            <a:r>
              <a:rPr lang="es-MX" sz="2000" dirty="0">
                <a:latin typeface="Calibri" panose="020F0502020204030204" pitchFamily="34" charset="0"/>
                <a:cs typeface="Calibri" panose="020F0502020204030204" pitchFamily="34" charset="0"/>
              </a:rPr>
              <a:t>.</a:t>
            </a:r>
          </a:p>
          <a:p>
            <a:pPr algn="just"/>
            <a:endParaRPr lang="es-MX" sz="2000" dirty="0">
              <a:latin typeface="Calibri" panose="020F0502020204030204" pitchFamily="34" charset="0"/>
              <a:cs typeface="Calibri" panose="020F0502020204030204" pitchFamily="34" charset="0"/>
            </a:endParaRPr>
          </a:p>
          <a:p>
            <a:pPr algn="just"/>
            <a:r>
              <a:rPr lang="es-MX" sz="2000" dirty="0">
                <a:latin typeface="Calibri" panose="020F0502020204030204" pitchFamily="34" charset="0"/>
                <a:cs typeface="Calibri" panose="020F0502020204030204" pitchFamily="34" charset="0"/>
              </a:rPr>
              <a:t>Proporcionar los elementos y características generales del impacto de dichas modificaciones en el funcionamiento del Sistema de Portales de Obligaciones de Transparencia (SIPOT).</a:t>
            </a:r>
          </a:p>
          <a:p>
            <a:pPr algn="just"/>
            <a:endParaRPr lang="es-MX" sz="2000" dirty="0">
              <a:latin typeface="Calibri" panose="020F0502020204030204" pitchFamily="34" charset="0"/>
              <a:cs typeface="Calibri" panose="020F0502020204030204" pitchFamily="34" charset="0"/>
            </a:endParaRPr>
          </a:p>
          <a:p>
            <a:pPr algn="just"/>
            <a:endParaRPr lang="es-MX" sz="2000" dirty="0">
              <a:latin typeface="Calibri" panose="020F0502020204030204" pitchFamily="34" charset="0"/>
              <a:cs typeface="Calibri" panose="020F0502020204030204" pitchFamily="34" charset="0"/>
            </a:endParaRPr>
          </a:p>
        </p:txBody>
      </p:sp>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182208530"/>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4" name="CuadroTexto 13">
            <a:extLst>
              <a:ext uri="{FF2B5EF4-FFF2-40B4-BE49-F238E27FC236}">
                <a16:creationId xmlns:a16="http://schemas.microsoft.com/office/drawing/2014/main" xmlns="" id="{5409B56E-D0ED-42DB-80C3-C81DEC73B3FC}"/>
              </a:ext>
            </a:extLst>
          </p:cNvPr>
          <p:cNvSpPr txBox="1"/>
          <p:nvPr/>
        </p:nvSpPr>
        <p:spPr>
          <a:xfrm>
            <a:off x="238821" y="2187608"/>
            <a:ext cx="8702894" cy="1462129"/>
          </a:xfrm>
          <a:prstGeom prst="rect">
            <a:avLst/>
          </a:prstGeom>
          <a:noFill/>
        </p:spPr>
        <p:txBody>
          <a:bodyPr wrap="square" lIns="76389" tIns="38194" rIns="76389" bIns="38194">
            <a:spAutoFit/>
          </a:bodyPr>
          <a:lstStyle/>
          <a:p>
            <a:pPr algn="ctr"/>
            <a:r>
              <a:rPr lang="es-MX" sz="4500" dirty="0">
                <a:latin typeface="Calibri" panose="020F0502020204030204" pitchFamily="34" charset="0"/>
                <a:ea typeface="Calibri" panose="020F0502020204030204" pitchFamily="34" charset="0"/>
                <a:cs typeface="Times New Roman" panose="02020603050405020304" pitchFamily="18" charset="0"/>
              </a:rPr>
              <a:t>b. Modificación, adición y/o eliminación de </a:t>
            </a:r>
            <a:r>
              <a:rPr lang="es-MX" sz="45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párrafos explicativos</a:t>
            </a:r>
            <a:endParaRPr lang="es-MX" sz="4500"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95" y="4877822"/>
            <a:ext cx="1286281" cy="569215"/>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176" y="5071731"/>
            <a:ext cx="3111580" cy="362127"/>
          </a:xfrm>
          <a:prstGeom prst="rect">
            <a:avLst/>
          </a:prstGeom>
        </p:spPr>
      </p:pic>
    </p:spTree>
    <p:extLst>
      <p:ext uri="{BB962C8B-B14F-4D97-AF65-F5344CB8AC3E}">
        <p14:creationId xmlns:p14="http://schemas.microsoft.com/office/powerpoint/2010/main" val="3773135350"/>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228235" y="1127973"/>
            <a:ext cx="8387045" cy="2200792"/>
          </a:xfrm>
          <a:prstGeom prst="rect">
            <a:avLst/>
          </a:prstGeom>
          <a:noFill/>
        </p:spPr>
        <p:txBody>
          <a:bodyPr wrap="square" lIns="76389" tIns="38194" rIns="76389" bIns="38194" rtlCol="0" anchor="t">
            <a:spAutoFit/>
          </a:bodyPr>
          <a:lstStyle/>
          <a:p>
            <a:r>
              <a:rPr lang="es-MX" sz="2300" dirty="0">
                <a:latin typeface="Calibri" panose="020F0502020204030204" pitchFamily="34" charset="0"/>
                <a:ea typeface="Calibri" panose="020F0502020204030204" pitchFamily="34" charset="0"/>
                <a:cs typeface="Times New Roman" panose="02020603050405020304" pitchFamily="18" charset="0"/>
              </a:rPr>
              <a:t>b. Modificación, adición o eliminación de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párrafos explicativos </a:t>
            </a:r>
            <a:r>
              <a:rPr lang="es-MX" sz="2300" b="1" dirty="0">
                <a:latin typeface="Calibri" panose="020F0502020204030204" pitchFamily="34" charset="0"/>
                <a:ea typeface="Calibri" panose="020F0502020204030204" pitchFamily="34" charset="0"/>
                <a:cs typeface="Times New Roman" panose="02020603050405020304" pitchFamily="18" charset="0"/>
              </a:rPr>
              <a:t>en 20 obligaciones de transparencia.</a:t>
            </a:r>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300" dirty="0">
                <a:latin typeface="Calibri" panose="020F0502020204030204" pitchFamily="34" charset="0"/>
                <a:ea typeface="Calibri" panose="020F0502020204030204" pitchFamily="34" charset="0"/>
                <a:cs typeface="Times New Roman" panose="02020603050405020304" pitchFamily="18" charset="0"/>
              </a:rPr>
              <a:t>Ejemplo 1: Artículo 70, fracción </a:t>
            </a:r>
            <a:r>
              <a:rPr lang="es-MX" sz="23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VIII. Remuneración bruta y neta de todos los Servidores Públicos</a:t>
            </a:r>
            <a:r>
              <a:rPr lang="es-MX" sz="23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áfico 9" descr="Pantalla Táctil con relleno sólido">
            <a:hlinkClick r:id="rId4" action="ppaction://hlinkfile"/>
            <a:extLst>
              <a:ext uri="{FF2B5EF4-FFF2-40B4-BE49-F238E27FC236}">
                <a16:creationId xmlns:a16="http://schemas.microsoft.com/office/drawing/2014/main" xmlns="" id="{89F97A15-680F-4F0F-8641-9EEDF6155971}"/>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248900" y="2946752"/>
            <a:ext cx="2748186" cy="2229097"/>
          </a:xfrm>
          <a:prstGeom prst="rect">
            <a:avLst/>
          </a:prstGeom>
        </p:spPr>
      </p:pic>
      <p:sp>
        <p:nvSpPr>
          <p:cNvPr id="11" name="CuadroTexto 10">
            <a:extLst>
              <a:ext uri="{FF2B5EF4-FFF2-40B4-BE49-F238E27FC236}">
                <a16:creationId xmlns:a16="http://schemas.microsoft.com/office/drawing/2014/main" xmlns="" id="{AC9F3514-1968-426D-AF5D-A0C7A078D996}"/>
              </a:ext>
            </a:extLst>
          </p:cNvPr>
          <p:cNvSpPr txBox="1"/>
          <p:nvPr/>
        </p:nvSpPr>
        <p:spPr>
          <a:xfrm>
            <a:off x="528721" y="3083912"/>
            <a:ext cx="5143013" cy="1492906"/>
          </a:xfrm>
          <a:prstGeom prst="rect">
            <a:avLst/>
          </a:prstGeom>
          <a:noFill/>
        </p:spPr>
        <p:txBody>
          <a:bodyPr wrap="square" lIns="76389" tIns="38194" rIns="76389" bIns="38194">
            <a:spAutoFit/>
          </a:bodyPr>
          <a:lstStyle/>
          <a:p>
            <a:r>
              <a:rPr lang="es-MX" sz="2300" dirty="0">
                <a:latin typeface="Calibri" panose="020F0502020204030204" pitchFamily="34" charset="0"/>
                <a:cs typeface="Times New Roman" panose="02020603050405020304" pitchFamily="18" charset="0"/>
              </a:rPr>
              <a:t>Se especifica que se debe publicar la remuneración </a:t>
            </a:r>
            <a:r>
              <a:rPr lang="es-MX" sz="2300" b="1" dirty="0">
                <a:latin typeface="Calibri" panose="020F0502020204030204" pitchFamily="34" charset="0"/>
                <a:cs typeface="Times New Roman" panose="02020603050405020304" pitchFamily="18" charset="0"/>
              </a:rPr>
              <a:t>mensual</a:t>
            </a:r>
            <a:r>
              <a:rPr lang="es-MX" sz="2300" dirty="0">
                <a:latin typeface="Calibri" panose="020F0502020204030204" pitchFamily="34" charset="0"/>
                <a:cs typeface="Times New Roman" panose="02020603050405020304" pitchFamily="18" charset="0"/>
              </a:rPr>
              <a:t> y todos los </a:t>
            </a:r>
            <a:r>
              <a:rPr lang="es-MX" sz="2300" b="1" dirty="0">
                <a:latin typeface="Calibri" panose="020F0502020204030204" pitchFamily="34" charset="0"/>
                <a:cs typeface="Times New Roman" panose="02020603050405020304" pitchFamily="18" charset="0"/>
              </a:rPr>
              <a:t>conceptos adicionales </a:t>
            </a:r>
            <a:r>
              <a:rPr lang="es-MX" sz="2300" dirty="0">
                <a:latin typeface="Calibri" panose="020F0502020204030204" pitchFamily="34" charset="0"/>
                <a:cs typeface="Times New Roman" panose="02020603050405020304" pitchFamily="18" charset="0"/>
              </a:rPr>
              <a:t>con su </a:t>
            </a:r>
            <a:r>
              <a:rPr lang="es-MX" sz="2300" b="1" dirty="0">
                <a:latin typeface="Calibri" panose="020F0502020204030204" pitchFamily="34" charset="0"/>
                <a:cs typeface="Times New Roman" panose="02020603050405020304" pitchFamily="18" charset="0"/>
              </a:rPr>
              <a:t>periodicidad </a:t>
            </a:r>
            <a:r>
              <a:rPr lang="es-MX" sz="2300" dirty="0">
                <a:latin typeface="Calibri" panose="020F0502020204030204" pitchFamily="34" charset="0"/>
                <a:cs typeface="Times New Roman" panose="02020603050405020304" pitchFamily="18" charset="0"/>
              </a:rPr>
              <a:t>de entrega </a:t>
            </a:r>
            <a:r>
              <a:rPr lang="es-MX" sz="2300" dirty="0">
                <a:latin typeface="Calibri" panose="020F0502020204030204" pitchFamily="34" charset="0"/>
                <a:ea typeface="Calibri" panose="020F0502020204030204" pitchFamily="34" charset="0"/>
                <a:cs typeface="Times New Roman" panose="02020603050405020304" pitchFamily="18" charset="0"/>
              </a:rPr>
              <a:t>(p. 29)</a:t>
            </a:r>
            <a:r>
              <a:rPr lang="es-MX" sz="2300" dirty="0">
                <a:latin typeface="Calibri" panose="020F0502020204030204" pitchFamily="34" charset="0"/>
                <a:cs typeface="Times New Roman" panose="02020603050405020304" pitchFamily="18" charset="0"/>
              </a:rPr>
              <a:t>.</a:t>
            </a:r>
            <a:endParaRPr lang="es-MX" sz="2300" b="1" dirty="0">
              <a:latin typeface="Calibri" panose="020F0502020204030204" pitchFamily="34" charset="0"/>
              <a:cs typeface="Times New Roman" panose="02020603050405020304" pitchFamily="18" charset="0"/>
            </a:endParaRPr>
          </a:p>
        </p:txBody>
      </p:sp>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9" name="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667637685"/>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8D285D6-8E6C-421B-99F9-526C43657571}"/>
              </a:ext>
            </a:extLst>
          </p:cNvPr>
          <p:cNvPicPr>
            <a:picLocks noChangeAspect="1"/>
          </p:cNvPicPr>
          <p:nvPr/>
        </p:nvPicPr>
        <p:blipFill rotWithShape="1">
          <a:blip r:embed="rId2"/>
          <a:srcRect l="21558" t="25783" r="22071" b="7469"/>
          <a:stretch/>
        </p:blipFill>
        <p:spPr>
          <a:xfrm>
            <a:off x="261906" y="414541"/>
            <a:ext cx="8620188" cy="4962657"/>
          </a:xfrm>
          <a:prstGeom prst="rect">
            <a:avLst/>
          </a:prstGeom>
        </p:spPr>
      </p:pic>
    </p:spTree>
    <p:extLst>
      <p:ext uri="{BB962C8B-B14F-4D97-AF65-F5344CB8AC3E}">
        <p14:creationId xmlns:p14="http://schemas.microsoft.com/office/powerpoint/2010/main" val="2894641248"/>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228234" y="1127974"/>
            <a:ext cx="8687532" cy="1846849"/>
          </a:xfrm>
          <a:prstGeom prst="rect">
            <a:avLst/>
          </a:prstGeom>
          <a:noFill/>
        </p:spPr>
        <p:txBody>
          <a:bodyPr wrap="square" lIns="76389" tIns="38194" rIns="76389" bIns="38194" rtlCol="0" anchor="t">
            <a:spAutoFit/>
          </a:bodyPr>
          <a:lstStyle/>
          <a:p>
            <a:r>
              <a:rPr lang="es-MX" sz="2300" dirty="0">
                <a:latin typeface="Calibri" panose="020F0502020204030204" pitchFamily="34" charset="0"/>
                <a:ea typeface="Calibri" panose="020F0502020204030204" pitchFamily="34" charset="0"/>
                <a:cs typeface="Times New Roman" panose="02020603050405020304" pitchFamily="18" charset="0"/>
              </a:rPr>
              <a:t>b. Modificación, adición o eliminación de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párrafos explicativos</a:t>
            </a:r>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MX" sz="2300" b="1" dirty="0">
                <a:latin typeface="Calibri" panose="020F0502020204030204" pitchFamily="34" charset="0"/>
                <a:ea typeface="Calibri" panose="020F0502020204030204" pitchFamily="34" charset="0"/>
                <a:cs typeface="Times New Roman" panose="02020603050405020304" pitchFamily="18" charset="0"/>
              </a:rPr>
              <a:t>en 20 obligaciones de transparencia.</a:t>
            </a:r>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300" dirty="0">
                <a:latin typeface="Calibri" panose="020F0502020204030204" pitchFamily="34" charset="0"/>
                <a:ea typeface="Calibri" panose="020F0502020204030204" pitchFamily="34" charset="0"/>
                <a:cs typeface="Times New Roman" panose="02020603050405020304" pitchFamily="18" charset="0"/>
              </a:rPr>
              <a:t>Ejemplo 2 : Artículo 70, fracción </a:t>
            </a:r>
            <a:r>
              <a:rPr lang="es-MX" sz="2300" b="1" i="1" dirty="0">
                <a:latin typeface="Calibri" panose="020F0502020204030204" pitchFamily="34" charset="0"/>
                <a:ea typeface="Calibri" panose="020F0502020204030204" pitchFamily="34" charset="0"/>
                <a:cs typeface="Times New Roman" panose="02020603050405020304" pitchFamily="18" charset="0"/>
              </a:rPr>
              <a:t>XII. La información en Versión Pública de las declaraciones patrimoniales</a:t>
            </a:r>
            <a:r>
              <a:rPr lang="es-MX" sz="23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10" name="Gráfico 9" descr="Pantalla Táctil con relleno sólido">
            <a:hlinkClick r:id="rId4" action="ppaction://hlinkfile"/>
            <a:extLst>
              <a:ext uri="{FF2B5EF4-FFF2-40B4-BE49-F238E27FC236}">
                <a16:creationId xmlns:a16="http://schemas.microsoft.com/office/drawing/2014/main" xmlns="" id="{89F97A15-680F-4F0F-8641-9EEDF6155971}"/>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28234" y="2944029"/>
            <a:ext cx="2624530" cy="2128797"/>
          </a:xfrm>
          <a:prstGeom prst="rect">
            <a:avLst/>
          </a:prstGeom>
        </p:spPr>
      </p:pic>
      <p:sp>
        <p:nvSpPr>
          <p:cNvPr id="8" name="CuadroTexto 7">
            <a:extLst>
              <a:ext uri="{FF2B5EF4-FFF2-40B4-BE49-F238E27FC236}">
                <a16:creationId xmlns:a16="http://schemas.microsoft.com/office/drawing/2014/main" xmlns="" id="{0E093A48-883B-4B88-B3A8-3BCCD8809098}"/>
              </a:ext>
            </a:extLst>
          </p:cNvPr>
          <p:cNvSpPr txBox="1"/>
          <p:nvPr/>
        </p:nvSpPr>
        <p:spPr>
          <a:xfrm>
            <a:off x="2873363" y="3316658"/>
            <a:ext cx="6042403" cy="1846849"/>
          </a:xfrm>
          <a:prstGeom prst="rect">
            <a:avLst/>
          </a:prstGeom>
          <a:noFill/>
        </p:spPr>
        <p:txBody>
          <a:bodyPr wrap="square" lIns="76389" tIns="38194" rIns="76389" bIns="38194">
            <a:spAutoFit/>
          </a:bodyPr>
          <a:lstStyle/>
          <a:p>
            <a:r>
              <a:rPr lang="es-MX" sz="2300" dirty="0">
                <a:latin typeface="Calibri" panose="020F0502020204030204" pitchFamily="34" charset="0"/>
                <a:cs typeface="Times New Roman" panose="02020603050405020304" pitchFamily="18" charset="0"/>
              </a:rPr>
              <a:t>Se aclara que se publica la información de </a:t>
            </a:r>
            <a:r>
              <a:rPr lang="pt-BR" sz="2300" b="1" dirty="0">
                <a:latin typeface="Calibri" panose="020F0502020204030204" pitchFamily="34" charset="0"/>
                <a:cs typeface="Times New Roman" panose="02020603050405020304" pitchFamily="18" charset="0"/>
              </a:rPr>
              <a:t>todos(as) </a:t>
            </a:r>
            <a:r>
              <a:rPr lang="pt-BR" sz="2300" b="1" dirty="0" err="1">
                <a:latin typeface="Calibri" panose="020F0502020204030204" pitchFamily="34" charset="0"/>
                <a:cs typeface="Times New Roman" panose="02020603050405020304" pitchFamily="18" charset="0"/>
              </a:rPr>
              <a:t>los</a:t>
            </a:r>
            <a:r>
              <a:rPr lang="pt-BR" sz="2300" b="1" dirty="0">
                <a:latin typeface="Calibri" panose="020F0502020204030204" pitchFamily="34" charset="0"/>
                <a:cs typeface="Times New Roman" panose="02020603050405020304" pitchFamily="18" charset="0"/>
              </a:rPr>
              <a:t>(as) servidores(as) públicos(as)</a:t>
            </a:r>
            <a:r>
              <a:rPr lang="es-MX" sz="2300" b="1" dirty="0">
                <a:latin typeface="Calibri" panose="020F0502020204030204" pitchFamily="34" charset="0"/>
                <a:cs typeface="Times New Roman" panose="02020603050405020304" pitchFamily="18" charset="0"/>
              </a:rPr>
              <a:t> </a:t>
            </a:r>
            <a:r>
              <a:rPr lang="es-MX" sz="2300" dirty="0">
                <a:latin typeface="Calibri" panose="020F0502020204030204" pitchFamily="34" charset="0"/>
                <a:cs typeface="Times New Roman" panose="02020603050405020304" pitchFamily="18" charset="0"/>
              </a:rPr>
              <a:t>y se hace referencia a la </a:t>
            </a:r>
            <a:r>
              <a:rPr lang="es-MX" sz="2300" b="1" dirty="0">
                <a:latin typeface="Calibri" panose="020F0502020204030204" pitchFamily="34" charset="0"/>
                <a:cs typeface="Times New Roman" panose="02020603050405020304" pitchFamily="18" charset="0"/>
              </a:rPr>
              <a:t>Ley General de Responsabilidades Administrativas.</a:t>
            </a:r>
            <a:r>
              <a:rPr lang="es-MX" sz="2300" dirty="0">
                <a:latin typeface="Calibri" panose="020F0502020204030204" pitchFamily="34" charset="0"/>
                <a:ea typeface="Calibri" panose="020F0502020204030204" pitchFamily="34" charset="0"/>
                <a:cs typeface="Times New Roman" panose="02020603050405020304" pitchFamily="18" charset="0"/>
              </a:rPr>
              <a:t> (p. 41)</a:t>
            </a:r>
          </a:p>
          <a:p>
            <a:endParaRPr lang="es-MX" sz="2300" b="1" dirty="0">
              <a:latin typeface="Calibri" panose="020F0502020204030204" pitchFamily="34" charset="0"/>
              <a:cs typeface="Times New Roman" panose="02020603050405020304" pitchFamily="18" charset="0"/>
            </a:endParaRPr>
          </a:p>
        </p:txBody>
      </p:sp>
      <p:pic>
        <p:nvPicPr>
          <p:cNvPr id="9" name="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18618234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54F64B08-0FAD-4C55-BF7B-7A4DF2C379E8}"/>
              </a:ext>
            </a:extLst>
          </p:cNvPr>
          <p:cNvPicPr>
            <a:picLocks noChangeAspect="1"/>
          </p:cNvPicPr>
          <p:nvPr/>
        </p:nvPicPr>
        <p:blipFill rotWithShape="1">
          <a:blip r:embed="rId2"/>
          <a:srcRect l="15490" t="24363" r="12808" b="11445"/>
          <a:stretch/>
        </p:blipFill>
        <p:spPr>
          <a:xfrm>
            <a:off x="52917" y="651423"/>
            <a:ext cx="9091083" cy="4228325"/>
          </a:xfrm>
          <a:prstGeom prst="rect">
            <a:avLst/>
          </a:prstGeom>
        </p:spPr>
      </p:pic>
    </p:spTree>
    <p:extLst>
      <p:ext uri="{BB962C8B-B14F-4D97-AF65-F5344CB8AC3E}">
        <p14:creationId xmlns:p14="http://schemas.microsoft.com/office/powerpoint/2010/main" val="959569267"/>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4" name="CuadroTexto 13">
            <a:extLst>
              <a:ext uri="{FF2B5EF4-FFF2-40B4-BE49-F238E27FC236}">
                <a16:creationId xmlns:a16="http://schemas.microsoft.com/office/drawing/2014/main" xmlns="" id="{5409B56E-D0ED-42DB-80C3-C81DEC73B3FC}"/>
              </a:ext>
            </a:extLst>
          </p:cNvPr>
          <p:cNvSpPr txBox="1"/>
          <p:nvPr/>
        </p:nvSpPr>
        <p:spPr>
          <a:xfrm>
            <a:off x="238821" y="2123599"/>
            <a:ext cx="8702894" cy="1462129"/>
          </a:xfrm>
          <a:prstGeom prst="rect">
            <a:avLst/>
          </a:prstGeom>
          <a:noFill/>
        </p:spPr>
        <p:txBody>
          <a:bodyPr wrap="square" lIns="76389" tIns="38194" rIns="76389" bIns="38194">
            <a:spAutoFit/>
          </a:bodyPr>
          <a:lstStyle/>
          <a:p>
            <a:pPr algn="ctr"/>
            <a:r>
              <a:rPr lang="es-MX" sz="4500" dirty="0">
                <a:latin typeface="Calibri" panose="020F0502020204030204" pitchFamily="34" charset="0"/>
                <a:ea typeface="Calibri" panose="020F0502020204030204" pitchFamily="34" charset="0"/>
                <a:cs typeface="Times New Roman" panose="02020603050405020304" pitchFamily="18" charset="0"/>
              </a:rPr>
              <a:t>c. Modificación, adición y/o eliminación de </a:t>
            </a:r>
            <a:r>
              <a:rPr lang="es-MX" sz="45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criterios</a:t>
            </a:r>
          </a:p>
        </p:txBody>
      </p:sp>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95" y="4868678"/>
            <a:ext cx="1286281" cy="569215"/>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176" y="5062587"/>
            <a:ext cx="3111580" cy="362127"/>
          </a:xfrm>
          <a:prstGeom prst="rect">
            <a:avLst/>
          </a:prstGeom>
        </p:spPr>
      </p:pic>
    </p:spTree>
    <p:extLst>
      <p:ext uri="{BB962C8B-B14F-4D97-AF65-F5344CB8AC3E}">
        <p14:creationId xmlns:p14="http://schemas.microsoft.com/office/powerpoint/2010/main" val="300469128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390352" y="1261970"/>
            <a:ext cx="8443961" cy="1846849"/>
          </a:xfrm>
          <a:prstGeom prst="rect">
            <a:avLst/>
          </a:prstGeom>
          <a:noFill/>
        </p:spPr>
        <p:txBody>
          <a:bodyPr wrap="square" lIns="76389" tIns="38194" rIns="76389" bIns="38194" rtlCol="0" anchor="t">
            <a:spAutoFit/>
          </a:bodyPr>
          <a:lstStyle/>
          <a:p>
            <a:pPr algn="just"/>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c. </a:t>
            </a:r>
            <a:r>
              <a:rPr lang="es-MX" sz="2300" dirty="0">
                <a:latin typeface="Calibri" panose="020F0502020204030204" pitchFamily="34" charset="0"/>
                <a:ea typeface="Calibri" panose="020F0502020204030204" pitchFamily="34" charset="0"/>
                <a:cs typeface="Times New Roman" panose="02020603050405020304" pitchFamily="18" charset="0"/>
              </a:rPr>
              <a:t>Modificación, adición y/o eliminación de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criterios</a:t>
            </a:r>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MX" sz="2300" b="1" dirty="0">
                <a:latin typeface="Calibri" panose="020F0502020204030204" pitchFamily="34" charset="0"/>
                <a:ea typeface="Calibri" panose="020F0502020204030204" pitchFamily="34" charset="0"/>
                <a:cs typeface="Times New Roman" panose="02020603050405020304" pitchFamily="18" charset="0"/>
              </a:rPr>
              <a:t>en 18 obligaciones de transparencia</a:t>
            </a:r>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a:t>
            </a:r>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a:p>
            <a:r>
              <a:rPr lang="es-MX" sz="2300" dirty="0">
                <a:latin typeface="Calibri" panose="020F0502020204030204" pitchFamily="34" charset="0"/>
                <a:ea typeface="Calibri" panose="020F0502020204030204" pitchFamily="34" charset="0"/>
                <a:cs typeface="Times New Roman" panose="02020603050405020304" pitchFamily="18" charset="0"/>
              </a:rPr>
              <a:t>Ejemplo 1: Artículo 70, fracción </a:t>
            </a:r>
            <a:r>
              <a:rPr lang="es-MX" sz="2300" i="1" dirty="0">
                <a:latin typeface="Calibri" panose="020F0502020204030204" pitchFamily="34" charset="0"/>
                <a:ea typeface="Calibri" panose="020F0502020204030204" pitchFamily="34" charset="0"/>
                <a:cs typeface="Times New Roman" panose="02020603050405020304" pitchFamily="18" charset="0"/>
              </a:rPr>
              <a:t>XIX. </a:t>
            </a:r>
            <a:r>
              <a:rPr lang="es-MX" sz="2300" b="1" i="1" dirty="0">
                <a:latin typeface="Calibri" panose="020F0502020204030204" pitchFamily="34" charset="0"/>
                <a:ea typeface="Calibri" panose="020F0502020204030204" pitchFamily="34" charset="0"/>
                <a:cs typeface="Times New Roman" panose="02020603050405020304" pitchFamily="18" charset="0"/>
              </a:rPr>
              <a:t>Los servicios que ofrecen señalando los requisitos para acceder a ellos</a:t>
            </a:r>
            <a:endParaRPr lang="es-MX" sz="2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Gráfico 10" descr="Pantalla Táctil con relleno sólido">
            <a:hlinkClick r:id="rId4" action="ppaction://hlinkfile"/>
            <a:extLst>
              <a:ext uri="{FF2B5EF4-FFF2-40B4-BE49-F238E27FC236}">
                <a16:creationId xmlns:a16="http://schemas.microsoft.com/office/drawing/2014/main" xmlns="" id="{EBF1F592-8167-4593-AE55-D82D8991BF14}"/>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49760" y="2958595"/>
            <a:ext cx="2821198" cy="2288318"/>
          </a:xfrm>
          <a:prstGeom prst="rect">
            <a:avLst/>
          </a:prstGeom>
        </p:spPr>
      </p:pic>
      <p:sp>
        <p:nvSpPr>
          <p:cNvPr id="14" name="CuadroTexto 13">
            <a:extLst>
              <a:ext uri="{FF2B5EF4-FFF2-40B4-BE49-F238E27FC236}">
                <a16:creationId xmlns:a16="http://schemas.microsoft.com/office/drawing/2014/main" xmlns="" id="{7CAF8B01-6907-4855-A58C-E20BBF151B08}"/>
              </a:ext>
            </a:extLst>
          </p:cNvPr>
          <p:cNvSpPr txBox="1"/>
          <p:nvPr/>
        </p:nvSpPr>
        <p:spPr>
          <a:xfrm>
            <a:off x="558534" y="3284073"/>
            <a:ext cx="5121710" cy="1492906"/>
          </a:xfrm>
          <a:prstGeom prst="rect">
            <a:avLst/>
          </a:prstGeom>
          <a:noFill/>
        </p:spPr>
        <p:txBody>
          <a:bodyPr wrap="square" lIns="76389" tIns="38194" rIns="76389" bIns="38194">
            <a:spAutoFit/>
          </a:bodyPr>
          <a:lstStyle/>
          <a:p>
            <a:r>
              <a:rPr lang="es-MX" sz="2300" dirty="0">
                <a:latin typeface="Calibri" panose="020F0502020204030204" pitchFamily="34" charset="0"/>
                <a:ea typeface="Calibri" panose="020F0502020204030204" pitchFamily="34" charset="0"/>
                <a:cs typeface="Times New Roman" panose="02020603050405020304" pitchFamily="18" charset="0"/>
              </a:rPr>
              <a:t>Se modifican y adicionan criterios complementarios para estar en congruencia con la </a:t>
            </a:r>
            <a:r>
              <a:rPr lang="es-ES" sz="2300" dirty="0"/>
              <a:t>Ley General de Mejora Regulatoria. </a:t>
            </a:r>
            <a:r>
              <a:rPr lang="es-MX" sz="2300" dirty="0">
                <a:latin typeface="Calibri" panose="020F0502020204030204" pitchFamily="34" charset="0"/>
                <a:ea typeface="Calibri" panose="020F0502020204030204" pitchFamily="34" charset="0"/>
                <a:cs typeface="Times New Roman" panose="02020603050405020304" pitchFamily="18" charset="0"/>
              </a:rPr>
              <a:t>(pp.61-66)</a:t>
            </a:r>
            <a:endParaRPr lang="es-MX" sz="2300" dirty="0"/>
          </a:p>
        </p:txBody>
      </p:sp>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9" name="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96737216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A31391B-43AB-4313-BE80-43B2BBDE4506}"/>
              </a:ext>
            </a:extLst>
          </p:cNvPr>
          <p:cNvPicPr>
            <a:picLocks noChangeAspect="1"/>
          </p:cNvPicPr>
          <p:nvPr/>
        </p:nvPicPr>
        <p:blipFill rotWithShape="1">
          <a:blip r:embed="rId3"/>
          <a:srcRect l="16608" t="23795" r="20634" b="7753"/>
          <a:stretch/>
        </p:blipFill>
        <p:spPr>
          <a:xfrm>
            <a:off x="206891" y="734332"/>
            <a:ext cx="8730218" cy="4631023"/>
          </a:xfrm>
          <a:prstGeom prst="rect">
            <a:avLst/>
          </a:prstGeom>
        </p:spPr>
      </p:pic>
    </p:spTree>
    <p:extLst>
      <p:ext uri="{BB962C8B-B14F-4D97-AF65-F5344CB8AC3E}">
        <p14:creationId xmlns:p14="http://schemas.microsoft.com/office/powerpoint/2010/main" val="166960734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9976FB6B-D53C-4622-BDEA-BF12F61AE383}"/>
              </a:ext>
            </a:extLst>
          </p:cNvPr>
          <p:cNvPicPr>
            <a:picLocks noChangeAspect="1"/>
          </p:cNvPicPr>
          <p:nvPr/>
        </p:nvPicPr>
        <p:blipFill rotWithShape="1">
          <a:blip r:embed="rId2"/>
          <a:srcRect l="17726" t="23227" r="21592" b="7753"/>
          <a:stretch/>
        </p:blipFill>
        <p:spPr>
          <a:xfrm>
            <a:off x="119691" y="426855"/>
            <a:ext cx="8904618" cy="4891123"/>
          </a:xfrm>
          <a:prstGeom prst="rect">
            <a:avLst/>
          </a:prstGeom>
        </p:spPr>
      </p:pic>
    </p:spTree>
    <p:extLst>
      <p:ext uri="{BB962C8B-B14F-4D97-AF65-F5344CB8AC3E}">
        <p14:creationId xmlns:p14="http://schemas.microsoft.com/office/powerpoint/2010/main" val="240188603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9B1EB637-A78D-48D0-AA74-4B49F8457E2D}"/>
              </a:ext>
            </a:extLst>
          </p:cNvPr>
          <p:cNvPicPr>
            <a:picLocks noChangeAspect="1"/>
          </p:cNvPicPr>
          <p:nvPr/>
        </p:nvPicPr>
        <p:blipFill rotWithShape="1">
          <a:blip r:embed="rId2"/>
          <a:srcRect l="17566" t="25215" r="22390" b="7753"/>
          <a:stretch/>
        </p:blipFill>
        <p:spPr>
          <a:xfrm>
            <a:off x="452173" y="473761"/>
            <a:ext cx="8514795" cy="433492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606637065"/>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 y="-11843"/>
            <a:ext cx="9189130" cy="5742820"/>
          </a:xfrm>
          <a:prstGeom prst="rect">
            <a:avLst/>
          </a:prstGeom>
          <a:ln>
            <a:solidFill>
              <a:schemeClr val="accent3">
                <a:lumMod val="50000"/>
                <a:alpha val="38000"/>
              </a:schemeClr>
            </a:solidFill>
          </a:ln>
        </p:spPr>
      </p:pic>
      <p:sp>
        <p:nvSpPr>
          <p:cNvPr id="15" name="Rectángulo 9"/>
          <p:cNvSpPr/>
          <p:nvPr/>
        </p:nvSpPr>
        <p:spPr>
          <a:xfrm>
            <a:off x="237697" y="199137"/>
            <a:ext cx="9045152" cy="852731"/>
          </a:xfrm>
          <a:prstGeom prst="rect">
            <a:avLst/>
          </a:prstGeom>
        </p:spPr>
        <p:txBody>
          <a:bodyPr wrap="square" lIns="76389" tIns="38194" rIns="76389" bIns="38194">
            <a:spAutoFit/>
          </a:bodyPr>
          <a:lstStyle/>
          <a:p>
            <a:pPr defTabSz="763890">
              <a:lnSpc>
                <a:spcPct val="90000"/>
              </a:lnSpc>
              <a:spcBef>
                <a:spcPct val="0"/>
              </a:spcBef>
            </a:pPr>
            <a:r>
              <a:rPr lang="es-MX" sz="2800" dirty="0">
                <a:solidFill>
                  <a:schemeClr val="bg1"/>
                </a:solidFill>
                <a:cs typeface="Arial" panose="020B0604020202020204" pitchFamily="34" charset="0"/>
              </a:rPr>
              <a:t>Marco </a:t>
            </a:r>
            <a:r>
              <a:rPr lang="es-MX" sz="2800" dirty="0">
                <a:solidFill>
                  <a:schemeClr val="bg1"/>
                </a:solidFill>
                <a:cs typeface="Arial" panose="020B0604020202020204" pitchFamily="34" charset="0"/>
              </a:rPr>
              <a:t>por el que se efectuaron las Reformas a los Lineamientos </a:t>
            </a:r>
            <a:r>
              <a:rPr lang="es-MX" sz="2800" dirty="0">
                <a:solidFill>
                  <a:schemeClr val="bg1"/>
                </a:solidFill>
                <a:cs typeface="Arial" panose="020B0604020202020204" pitchFamily="34" charset="0"/>
              </a:rPr>
              <a:t>Técnicos Generales</a:t>
            </a:r>
            <a:endParaRPr lang="es-MX" sz="2800" dirty="0">
              <a:solidFill>
                <a:srgbClr val="FCFCFC"/>
              </a:solidFill>
              <a:ea typeface="+mj-ea"/>
              <a:cs typeface="+mj-cs"/>
            </a:endParaRPr>
          </a:p>
        </p:txBody>
      </p:sp>
      <p:sp>
        <p:nvSpPr>
          <p:cNvPr id="8" name="CuadroTexto 7">
            <a:extLst>
              <a:ext uri="{FF2B5EF4-FFF2-40B4-BE49-F238E27FC236}">
                <a16:creationId xmlns:a16="http://schemas.microsoft.com/office/drawing/2014/main" xmlns="" id="{441176D0-9E7C-4662-8039-CA7046FE049F}"/>
              </a:ext>
            </a:extLst>
          </p:cNvPr>
          <p:cNvSpPr txBox="1"/>
          <p:nvPr/>
        </p:nvSpPr>
        <p:spPr>
          <a:xfrm>
            <a:off x="417369" y="4259651"/>
            <a:ext cx="8504974" cy="631132"/>
          </a:xfrm>
          <a:prstGeom prst="rect">
            <a:avLst/>
          </a:prstGeom>
          <a:noFill/>
        </p:spPr>
        <p:txBody>
          <a:bodyPr wrap="square" lIns="76389" tIns="38194" rIns="76389" bIns="38194">
            <a:spAutoFit/>
          </a:bodyPr>
          <a:lstStyle/>
          <a:p>
            <a:r>
              <a:rPr lang="es-MX" sz="1200" dirty="0"/>
              <a:t>* Lineamientos técnicos generales para la publicación, homologación y estandarización de la información de las obligaciones establecidas en el título quinto y en la fracción IV del artículo 31 de la Ley General de Transparencia y Acceso a la Información Pública, que deben de difundir los sujetos obligados en los portales de Internet y en la Plataforma Nacional de Transparencia</a:t>
            </a:r>
          </a:p>
        </p:txBody>
      </p:sp>
      <p:pic>
        <p:nvPicPr>
          <p:cNvPr id="19" name="Gráfico 18" descr="Grupo de personas con relleno sólido">
            <a:extLst>
              <a:ext uri="{FF2B5EF4-FFF2-40B4-BE49-F238E27FC236}">
                <a16:creationId xmlns:a16="http://schemas.microsoft.com/office/drawing/2014/main" xmlns="" id="{1E67F70D-5DE1-4B72-93DA-7BC399B766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211343" y="2193064"/>
            <a:ext cx="1597649" cy="1295878"/>
          </a:xfrm>
          <a:prstGeom prst="rect">
            <a:avLst/>
          </a:prstGeom>
        </p:spPr>
      </p:pic>
      <p:sp>
        <p:nvSpPr>
          <p:cNvPr id="26" name="CuadroTexto 25">
            <a:extLst>
              <a:ext uri="{FF2B5EF4-FFF2-40B4-BE49-F238E27FC236}">
                <a16:creationId xmlns:a16="http://schemas.microsoft.com/office/drawing/2014/main" xmlns="" id="{ABA9DE45-08F5-4D94-AE32-A16F712CF48A}"/>
              </a:ext>
            </a:extLst>
          </p:cNvPr>
          <p:cNvSpPr txBox="1"/>
          <p:nvPr/>
        </p:nvSpPr>
        <p:spPr>
          <a:xfrm>
            <a:off x="2511435" y="3199204"/>
            <a:ext cx="4018034" cy="785020"/>
          </a:xfrm>
          <a:prstGeom prst="rect">
            <a:avLst/>
          </a:prstGeom>
          <a:noFill/>
        </p:spPr>
        <p:txBody>
          <a:bodyPr wrap="square" lIns="76389" tIns="38194" rIns="76389" bIns="38194">
            <a:spAutoFit/>
          </a:bodyPr>
          <a:lstStyle/>
          <a:p>
            <a:pPr algn="ctr"/>
            <a:r>
              <a:rPr lang="es-MX" sz="2300" b="1" dirty="0">
                <a:effectLst>
                  <a:outerShdw blurRad="38100" dist="38100" dir="2700000" algn="tl">
                    <a:srgbClr val="000000">
                      <a:alpha val="43137"/>
                    </a:srgbClr>
                  </a:outerShdw>
                </a:effectLst>
              </a:rPr>
              <a:t>Lineamientos Técnicos Generales*</a:t>
            </a:r>
          </a:p>
        </p:txBody>
      </p:sp>
      <p:pic>
        <p:nvPicPr>
          <p:cNvPr id="1026" name="Picture 2" descr="Instituto de Transparencia, Acceso a la Información Pública, Protección de  Datos Personales y Rendición de Cuentas de la Ciudad de México">
            <a:extLst>
              <a:ext uri="{FF2B5EF4-FFF2-40B4-BE49-F238E27FC236}">
                <a16:creationId xmlns:a16="http://schemas.microsoft.com/office/drawing/2014/main" xmlns="" id="{DA613035-48B7-4458-B32A-2B9C1DB82F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551" t="7745" r="24518" b="13268"/>
          <a:stretch/>
        </p:blipFill>
        <p:spPr bwMode="auto">
          <a:xfrm>
            <a:off x="7158686" y="1298448"/>
            <a:ext cx="1763657" cy="72518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o 27">
            <a:extLst>
              <a:ext uri="{FF2B5EF4-FFF2-40B4-BE49-F238E27FC236}">
                <a16:creationId xmlns:a16="http://schemas.microsoft.com/office/drawing/2014/main" xmlns="" id="{1EB43253-6C80-4E79-9B61-315531D6CDAF}"/>
              </a:ext>
            </a:extLst>
          </p:cNvPr>
          <p:cNvGrpSpPr/>
          <p:nvPr/>
        </p:nvGrpSpPr>
        <p:grpSpPr>
          <a:xfrm>
            <a:off x="182950" y="1826735"/>
            <a:ext cx="2133378" cy="1803706"/>
            <a:chOff x="-175725" y="2530300"/>
            <a:chExt cx="2552369" cy="2552369"/>
          </a:xfrm>
        </p:grpSpPr>
        <p:pic>
          <p:nvPicPr>
            <p:cNvPr id="21" name="Gráfico 20" descr="Buena idea con relleno sólido">
              <a:extLst>
                <a:ext uri="{FF2B5EF4-FFF2-40B4-BE49-F238E27FC236}">
                  <a16:creationId xmlns:a16="http://schemas.microsoft.com/office/drawing/2014/main" xmlns="" id="{D6F56970-E3AF-47A8-B301-CCF7BDA10DA8}"/>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75725" y="2530300"/>
              <a:ext cx="2552369" cy="2552369"/>
            </a:xfrm>
            <a:prstGeom prst="rect">
              <a:avLst/>
            </a:prstGeom>
          </p:spPr>
        </p:pic>
        <p:sp>
          <p:nvSpPr>
            <p:cNvPr id="31" name="CuadroTexto 30">
              <a:extLst>
                <a:ext uri="{FF2B5EF4-FFF2-40B4-BE49-F238E27FC236}">
                  <a16:creationId xmlns:a16="http://schemas.microsoft.com/office/drawing/2014/main" xmlns="" id="{B9FC38BC-6FDC-4F46-9A12-B31B16AABCD2}"/>
                </a:ext>
              </a:extLst>
            </p:cNvPr>
            <p:cNvSpPr txBox="1"/>
            <p:nvPr/>
          </p:nvSpPr>
          <p:spPr>
            <a:xfrm>
              <a:off x="388618" y="4231383"/>
              <a:ext cx="1023791" cy="631511"/>
            </a:xfrm>
            <a:prstGeom prst="rect">
              <a:avLst/>
            </a:prstGeom>
            <a:noFill/>
          </p:spPr>
          <p:txBody>
            <a:bodyPr wrap="square">
              <a:spAutoFit/>
            </a:bodyPr>
            <a:lstStyle/>
            <a:p>
              <a:pPr algn="ctr"/>
              <a:r>
                <a:rPr lang="es-MX" sz="2300" b="1" dirty="0">
                  <a:solidFill>
                    <a:schemeClr val="bg1"/>
                  </a:solidFill>
                </a:rPr>
                <a:t>OG</a:t>
              </a:r>
            </a:p>
          </p:txBody>
        </p:sp>
      </p:grpSp>
      <p:graphicFrame>
        <p:nvGraphicFramePr>
          <p:cNvPr id="32" name="Diagrama 31">
            <a:extLst>
              <a:ext uri="{FF2B5EF4-FFF2-40B4-BE49-F238E27FC236}">
                <a16:creationId xmlns:a16="http://schemas.microsoft.com/office/drawing/2014/main" xmlns="" id="{CA11B014-A123-4D60-B17B-56575AC3CA67}"/>
              </a:ext>
            </a:extLst>
          </p:cNvPr>
          <p:cNvGraphicFramePr/>
          <p:nvPr>
            <p:extLst>
              <p:ext uri="{D42A27DB-BD31-4B8C-83A1-F6EECF244321}">
                <p14:modId xmlns:p14="http://schemas.microsoft.com/office/powerpoint/2010/main" val="4209303136"/>
              </p:ext>
            </p:extLst>
          </p:nvPr>
        </p:nvGraphicFramePr>
        <p:xfrm>
          <a:off x="2097879" y="1128822"/>
          <a:ext cx="5354969" cy="261842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7" name="CuadroTexto 36">
            <a:extLst>
              <a:ext uri="{FF2B5EF4-FFF2-40B4-BE49-F238E27FC236}">
                <a16:creationId xmlns:a16="http://schemas.microsoft.com/office/drawing/2014/main" xmlns="" id="{CB109A71-2858-4556-A9B2-5A3FF98FE75C}"/>
              </a:ext>
            </a:extLst>
          </p:cNvPr>
          <p:cNvSpPr txBox="1"/>
          <p:nvPr/>
        </p:nvSpPr>
        <p:spPr>
          <a:xfrm>
            <a:off x="581657" y="1535748"/>
            <a:ext cx="1273467" cy="431077"/>
          </a:xfrm>
          <a:prstGeom prst="rect">
            <a:avLst/>
          </a:prstGeom>
          <a:noFill/>
        </p:spPr>
        <p:txBody>
          <a:bodyPr wrap="square" lIns="76389" tIns="38194" rIns="76389" bIns="38194">
            <a:spAutoFit/>
          </a:bodyPr>
          <a:lstStyle/>
          <a:p>
            <a:r>
              <a:rPr lang="es-MX" sz="2300" dirty="0">
                <a:solidFill>
                  <a:srgbClr val="0070C0"/>
                </a:solidFill>
                <a:effectLst>
                  <a:outerShdw blurRad="38100" dist="38100" dir="2700000" algn="tl">
                    <a:srgbClr val="000000">
                      <a:alpha val="43137"/>
                    </a:srgbClr>
                  </a:outerShdw>
                </a:effectLst>
              </a:rPr>
              <a:t>Análisis</a:t>
            </a:r>
          </a:p>
        </p:txBody>
      </p:sp>
      <p:sp>
        <p:nvSpPr>
          <p:cNvPr id="38" name="CuadroTexto 37">
            <a:extLst>
              <a:ext uri="{FF2B5EF4-FFF2-40B4-BE49-F238E27FC236}">
                <a16:creationId xmlns:a16="http://schemas.microsoft.com/office/drawing/2014/main" xmlns="" id="{6417313F-BC73-4F70-AABC-D58EF4CBA5C4}"/>
              </a:ext>
            </a:extLst>
          </p:cNvPr>
          <p:cNvSpPr txBox="1"/>
          <p:nvPr/>
        </p:nvSpPr>
        <p:spPr>
          <a:xfrm>
            <a:off x="417368" y="3485929"/>
            <a:ext cx="2414463" cy="600354"/>
          </a:xfrm>
          <a:prstGeom prst="rect">
            <a:avLst/>
          </a:prstGeom>
          <a:noFill/>
        </p:spPr>
        <p:txBody>
          <a:bodyPr wrap="square" lIns="76389" tIns="38194" rIns="76389" bIns="38194">
            <a:spAutoFit/>
          </a:bodyPr>
          <a:lstStyle/>
          <a:p>
            <a:r>
              <a:rPr lang="es-MX" dirty="0">
                <a:solidFill>
                  <a:srgbClr val="0070C0"/>
                </a:solidFill>
                <a:effectLst>
                  <a:outerShdw blurRad="38100" dist="38100" dir="2700000" algn="tl">
                    <a:srgbClr val="000000">
                      <a:alpha val="43137"/>
                    </a:srgbClr>
                  </a:outerShdw>
                </a:effectLst>
              </a:rPr>
              <a:t>Acciones para el cumplimiento de OT</a:t>
            </a:r>
          </a:p>
        </p:txBody>
      </p:sp>
      <p:pic>
        <p:nvPicPr>
          <p:cNvPr id="16" name="15 Image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7" name="16 Imagen"/>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759469289"/>
      </p:ext>
    </p:extLst>
  </p:cSld>
  <p:clrMapOvr>
    <a:masterClrMapping/>
  </p:clrMapOvr>
  <mc:AlternateContent xmlns:mc="http://schemas.openxmlformats.org/markup-compatibility/2006">
    <mc:Choice xmlns:p14="http://schemas.microsoft.com/office/powerpoint/2010/main" Requires="p14">
      <p:transition spd="slow" p14:dur="50000" advTm="9174"/>
    </mc:Choice>
    <mc:Fallback>
      <p:transition spd="slow" advTm="917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 y="3068"/>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215126" y="1274725"/>
            <a:ext cx="8779811" cy="2677846"/>
          </a:xfrm>
          <a:prstGeom prst="rect">
            <a:avLst/>
          </a:prstGeom>
          <a:noFill/>
        </p:spPr>
        <p:txBody>
          <a:bodyPr wrap="square" lIns="76389" tIns="38194" rIns="76389" bIns="38194" rtlCol="0" anchor="t">
            <a:spAutoFit/>
          </a:bodyPr>
          <a:lstStyle/>
          <a:p>
            <a:pPr algn="just"/>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 </a:t>
            </a:r>
            <a:r>
              <a:rPr lang="es-MX" sz="2300" dirty="0">
                <a:latin typeface="Calibri" panose="020F0502020204030204" pitchFamily="34" charset="0"/>
                <a:ea typeface="Calibri" panose="020F0502020204030204" pitchFamily="34" charset="0"/>
                <a:cs typeface="Times New Roman" panose="02020603050405020304" pitchFamily="18" charset="0"/>
              </a:rPr>
              <a:t>Modificación, adición y/o eliminación de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criterios</a:t>
            </a:r>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MX" sz="2300" dirty="0">
                <a:latin typeface="Calibri" panose="020F0502020204030204" pitchFamily="34" charset="0"/>
                <a:ea typeface="Calibri" panose="020F0502020204030204" pitchFamily="34" charset="0"/>
                <a:cs typeface="Times New Roman" panose="02020603050405020304" pitchFamily="18" charset="0"/>
              </a:rPr>
              <a:t>en 18 obligaciones de transparencia</a:t>
            </a:r>
            <a:r>
              <a:rPr lang="es-MX" sz="2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a:t>
            </a:r>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000" dirty="0">
                <a:latin typeface="Calibri" panose="020F0502020204030204" pitchFamily="34" charset="0"/>
                <a:ea typeface="Calibri" panose="020F0502020204030204" pitchFamily="34" charset="0"/>
                <a:cs typeface="Times New Roman" panose="02020603050405020304" pitchFamily="18" charset="0"/>
              </a:rPr>
              <a:t>Ejemplo 2: Artículo 73 aplicable al Poder Judicial. Se modificó el texto de la fracción II en la Ley General de Transparencia y Acceso a la Información Pública: </a:t>
            </a:r>
            <a:r>
              <a:rPr lang="es-MX" sz="2000" b="1" i="1" dirty="0">
                <a:latin typeface="Calibri" panose="020F0502020204030204" pitchFamily="34" charset="0"/>
                <a:ea typeface="Calibri" panose="020F0502020204030204" pitchFamily="34" charset="0"/>
                <a:cs typeface="Times New Roman" panose="02020603050405020304" pitchFamily="18" charset="0"/>
              </a:rPr>
              <a:t>II. Las versiones públicas de todas las sentencias emitidas</a:t>
            </a:r>
          </a:p>
          <a:p>
            <a:pPr algn="just"/>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000" dirty="0">
                <a:latin typeface="Calibri" panose="020F0502020204030204" pitchFamily="34" charset="0"/>
                <a:ea typeface="Calibri" panose="020F0502020204030204" pitchFamily="34" charset="0"/>
                <a:cs typeface="Times New Roman" panose="02020603050405020304" pitchFamily="18" charset="0"/>
              </a:rPr>
              <a:t>Se modifican diversos criterios (pp. 263 y 264)</a:t>
            </a:r>
          </a:p>
        </p:txBody>
      </p:sp>
      <p:pic>
        <p:nvPicPr>
          <p:cNvPr id="11" name="Gráfico 10" descr="Pantalla Táctil con relleno sólido">
            <a:extLst>
              <a:ext uri="{FF2B5EF4-FFF2-40B4-BE49-F238E27FC236}">
                <a16:creationId xmlns:a16="http://schemas.microsoft.com/office/drawing/2014/main" xmlns="" id="{98D9F9F8-9551-4380-BFDE-3703CC371E38}"/>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53254" y="3165645"/>
            <a:ext cx="2664805" cy="2161465"/>
          </a:xfrm>
          <a:prstGeom prst="rect">
            <a:avLst/>
          </a:prstGeom>
        </p:spPr>
      </p:pic>
      <p:pic>
        <p:nvPicPr>
          <p:cNvPr id="7" name="6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8" name="7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322804098"/>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2EE5AC1-0561-49B0-A1BE-697407920247}"/>
              </a:ext>
            </a:extLst>
          </p:cNvPr>
          <p:cNvPicPr>
            <a:picLocks noChangeAspect="1"/>
          </p:cNvPicPr>
          <p:nvPr/>
        </p:nvPicPr>
        <p:blipFill rotWithShape="1">
          <a:blip r:embed="rId2"/>
          <a:srcRect l="19323" t="24647" r="21272" b="7753"/>
          <a:stretch/>
        </p:blipFill>
        <p:spPr>
          <a:xfrm>
            <a:off x="0" y="390854"/>
            <a:ext cx="9043258" cy="4692906"/>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384958007"/>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C7521527-63AE-4075-AA18-50CC443BB78C}"/>
              </a:ext>
            </a:extLst>
          </p:cNvPr>
          <p:cNvPicPr>
            <a:picLocks noChangeAspect="1"/>
          </p:cNvPicPr>
          <p:nvPr/>
        </p:nvPicPr>
        <p:blipFill rotWithShape="1">
          <a:blip r:embed="rId3"/>
          <a:srcRect l="20121" t="24079" r="23188" b="15440"/>
          <a:stretch/>
        </p:blipFill>
        <p:spPr>
          <a:xfrm>
            <a:off x="-32644" y="438811"/>
            <a:ext cx="9176644" cy="4464625"/>
          </a:xfrm>
          <a:prstGeom prst="rect">
            <a:avLst/>
          </a:prstGeom>
        </p:spPr>
      </p:pic>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934524654"/>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B92F9C1-3F2E-4B3E-9E23-E1B28BE25098}"/>
              </a:ext>
            </a:extLst>
          </p:cNvPr>
          <p:cNvPicPr/>
          <p:nvPr/>
        </p:nvPicPr>
        <p:blipFill rotWithShape="1">
          <a:blip r:embed="rId2"/>
          <a:srcRect l="17425" t="24149" r="23286" b="54719"/>
          <a:stretch/>
        </p:blipFill>
        <p:spPr bwMode="auto">
          <a:xfrm>
            <a:off x="330070" y="355321"/>
            <a:ext cx="8483860" cy="1480506"/>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xmlns="" id="{60831C1C-E5C9-418F-A823-37EBD835E62E}"/>
              </a:ext>
            </a:extLst>
          </p:cNvPr>
          <p:cNvPicPr/>
          <p:nvPr/>
        </p:nvPicPr>
        <p:blipFill rotWithShape="1">
          <a:blip r:embed="rId3"/>
          <a:srcRect l="16872" t="24754" r="22721" b="36607"/>
          <a:stretch/>
        </p:blipFill>
        <p:spPr bwMode="auto">
          <a:xfrm>
            <a:off x="330069" y="1835827"/>
            <a:ext cx="8483860" cy="1788452"/>
          </a:xfrm>
          <a:prstGeom prst="rect">
            <a:avLst/>
          </a:prstGeom>
          <a:ln>
            <a:noFill/>
          </a:ln>
          <a:extLst>
            <a:ext uri="{53640926-AAD7-44D8-BBD7-CCE9431645EC}">
              <a14:shadowObscured xmlns:a14="http://schemas.microsoft.com/office/drawing/2010/main"/>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11687957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77C79F2D-1FC7-4B97-AE68-8705A40F1F6A}"/>
              </a:ext>
            </a:extLst>
          </p:cNvPr>
          <p:cNvPicPr>
            <a:picLocks noGrp="1" noChangeAspect="1"/>
          </p:cNvPicPr>
          <p:nvPr>
            <p:ph idx="1"/>
          </p:nvPr>
        </p:nvPicPr>
        <p:blipFill rotWithShape="1">
          <a:blip r:embed="rId3"/>
          <a:srcRect l="20886" t="24808" r="26163" b="7980"/>
          <a:stretch/>
        </p:blipFill>
        <p:spPr>
          <a:xfrm>
            <a:off x="257849" y="453157"/>
            <a:ext cx="8620270" cy="4989886"/>
          </a:xfrm>
        </p:spPr>
      </p:pic>
    </p:spTree>
    <p:extLst>
      <p:ext uri="{BB962C8B-B14F-4D97-AF65-F5344CB8AC3E}">
        <p14:creationId xmlns:p14="http://schemas.microsoft.com/office/powerpoint/2010/main" val="157097076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4" name="CuadroTexto 13">
            <a:extLst>
              <a:ext uri="{FF2B5EF4-FFF2-40B4-BE49-F238E27FC236}">
                <a16:creationId xmlns:a16="http://schemas.microsoft.com/office/drawing/2014/main" xmlns="" id="{5409B56E-D0ED-42DB-80C3-C81DEC73B3FC}"/>
              </a:ext>
            </a:extLst>
          </p:cNvPr>
          <p:cNvSpPr txBox="1"/>
          <p:nvPr/>
        </p:nvSpPr>
        <p:spPr>
          <a:xfrm>
            <a:off x="238821" y="2077879"/>
            <a:ext cx="8702894" cy="1462129"/>
          </a:xfrm>
          <a:prstGeom prst="rect">
            <a:avLst/>
          </a:prstGeom>
          <a:noFill/>
        </p:spPr>
        <p:txBody>
          <a:bodyPr wrap="square" lIns="76389" tIns="38194" rIns="76389" bIns="38194">
            <a:spAutoFit/>
          </a:bodyPr>
          <a:lstStyle/>
          <a:p>
            <a:pPr algn="ctr"/>
            <a:r>
              <a:rPr lang="es-MX" sz="4500" dirty="0">
                <a:latin typeface="Calibri" panose="020F0502020204030204" pitchFamily="34" charset="0"/>
                <a:ea typeface="Calibri" panose="020F0502020204030204" pitchFamily="34" charset="0"/>
                <a:cs typeface="Times New Roman" panose="02020603050405020304" pitchFamily="18" charset="0"/>
              </a:rPr>
              <a:t>d. Modificación, adición y/o eliminación de </a:t>
            </a:r>
            <a:r>
              <a:rPr lang="es-MX" sz="4500" b="1" dirty="0">
                <a:solidFill>
                  <a:srgbClr val="0070C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formatos</a:t>
            </a:r>
          </a:p>
        </p:txBody>
      </p:sp>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191421844"/>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26756"/>
            <a:ext cx="9139705" cy="5711932"/>
          </a:xfrm>
          <a:prstGeom prst="rect">
            <a:avLst/>
          </a:prstGeom>
        </p:spPr>
      </p:pic>
      <p:sp>
        <p:nvSpPr>
          <p:cNvPr id="15" name="Rectángulo 9"/>
          <p:cNvSpPr/>
          <p:nvPr/>
        </p:nvSpPr>
        <p:spPr>
          <a:xfrm>
            <a:off x="75539" y="69273"/>
            <a:ext cx="8919398" cy="1000464"/>
          </a:xfrm>
          <a:prstGeom prst="rect">
            <a:avLst/>
          </a:prstGeom>
        </p:spPr>
        <p:txBody>
          <a:bodyPr wrap="square" lIns="76389" tIns="38194" rIns="76389" bIns="38194">
            <a:spAutoFit/>
          </a:bodyPr>
          <a:lstStyle/>
          <a:p>
            <a:pPr algn="just"/>
            <a:r>
              <a:rPr lang="es-MX" sz="3000">
                <a:solidFill>
                  <a:schemeClr val="bg1"/>
                </a:solidFill>
                <a:cs typeface="Arial" panose="020B0604020202020204" pitchFamily="34" charset="0"/>
              </a:rPr>
              <a:t>Obligaciones de transparencia que se modifican y tipos de ajustes realizados</a:t>
            </a:r>
            <a:endParaRPr lang="es-MX" sz="3000" dirty="0">
              <a:solidFill>
                <a:schemeClr val="bg1"/>
              </a:solidFill>
              <a:cs typeface="Arial" panose="020B0604020202020204" pitchFamily="34" charset="0"/>
            </a:endParaRP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215126" y="1274725"/>
            <a:ext cx="8779811" cy="2340516"/>
          </a:xfrm>
          <a:prstGeom prst="rect">
            <a:avLst/>
          </a:prstGeom>
          <a:noFill/>
        </p:spPr>
        <p:txBody>
          <a:bodyPr wrap="square" lIns="76389" tIns="38194" rIns="76389" bIns="38194" rtlCol="0" anchor="t">
            <a:spAutoFit/>
          </a:bodyPr>
          <a:lstStyle/>
          <a:p>
            <a:pPr algn="just"/>
            <a:r>
              <a:rPr lang="es-MX" sz="2300" dirty="0">
                <a:latin typeface="Calibri" panose="020F0502020204030204" pitchFamily="34" charset="0"/>
                <a:ea typeface="Calibri" panose="020F0502020204030204" pitchFamily="34" charset="0"/>
                <a:cs typeface="Times New Roman" panose="02020603050405020304" pitchFamily="18" charset="0"/>
              </a:rPr>
              <a:t>d. Modificación, adición y/o eliminación en 34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formatos</a:t>
            </a: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000" dirty="0">
                <a:latin typeface="Calibri" panose="020F0502020204030204" pitchFamily="34" charset="0"/>
                <a:ea typeface="Calibri" panose="020F0502020204030204" pitchFamily="34" charset="0"/>
                <a:cs typeface="Times New Roman" panose="02020603050405020304" pitchFamily="18" charset="0"/>
              </a:rPr>
              <a:t>Ejemplo 1:  Artículo 70, </a:t>
            </a:r>
            <a:r>
              <a:rPr lang="es-MX" sz="2000" b="1" i="1" dirty="0">
                <a:latin typeface="Calibri" panose="020F0502020204030204" pitchFamily="34" charset="0"/>
                <a:ea typeface="Calibri" panose="020F0502020204030204" pitchFamily="34" charset="0"/>
                <a:cs typeface="Times New Roman" panose="02020603050405020304" pitchFamily="18" charset="0"/>
              </a:rPr>
              <a:t>fracción VIII. La remuneración bruta y neta de todos los Servidores Públicos de base o de confianza, de todas las percepciones, incluyendo sueldos, prestaciones, gratificaciones, primas, comisiones, dietas, bonos, estímulos, ingresos y sistemas de compensación, señalando la periodicidad de dicha remuneración</a:t>
            </a:r>
            <a:r>
              <a:rPr lang="es-MX" sz="2000" dirty="0">
                <a:latin typeface="Calibri" panose="020F0502020204030204" pitchFamily="34" charset="0"/>
                <a:ea typeface="Calibri" panose="020F0502020204030204" pitchFamily="34" charset="0"/>
                <a:cs typeface="Times New Roman" panose="02020603050405020304" pitchFamily="18" charset="0"/>
              </a:rPr>
              <a:t>, se modifican y adicionan criterios. </a:t>
            </a:r>
          </a:p>
        </p:txBody>
      </p:sp>
      <p:pic>
        <p:nvPicPr>
          <p:cNvPr id="11" name="Gráfico 10" descr="Pantalla Táctil con relleno sólido">
            <a:hlinkClick r:id="rId4" action="ppaction://hlinkfile"/>
            <a:extLst>
              <a:ext uri="{FF2B5EF4-FFF2-40B4-BE49-F238E27FC236}">
                <a16:creationId xmlns:a16="http://schemas.microsoft.com/office/drawing/2014/main" xmlns="" id="{57CEC792-7424-434E-B913-965B941E48F5}"/>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938038" y="3446618"/>
            <a:ext cx="2763633" cy="2241626"/>
          </a:xfrm>
          <a:prstGeom prst="rect">
            <a:avLst/>
          </a:prstGeom>
        </p:spPr>
      </p:pic>
      <p:sp>
        <p:nvSpPr>
          <p:cNvPr id="14" name="CuadroTexto 13">
            <a:extLst>
              <a:ext uri="{FF2B5EF4-FFF2-40B4-BE49-F238E27FC236}">
                <a16:creationId xmlns:a16="http://schemas.microsoft.com/office/drawing/2014/main" xmlns="" id="{19AE6338-ACF4-4601-85BA-9E7AFA209537}"/>
              </a:ext>
            </a:extLst>
          </p:cNvPr>
          <p:cNvSpPr txBox="1"/>
          <p:nvPr/>
        </p:nvSpPr>
        <p:spPr>
          <a:xfrm>
            <a:off x="215126" y="3934479"/>
            <a:ext cx="5722911" cy="692687"/>
          </a:xfrm>
          <a:prstGeom prst="rect">
            <a:avLst/>
          </a:prstGeom>
          <a:noFill/>
        </p:spPr>
        <p:txBody>
          <a:bodyPr wrap="square" lIns="76389" tIns="38194" rIns="76389" bIns="38194">
            <a:spAutoFit/>
          </a:bodyPr>
          <a:lstStyle/>
          <a:p>
            <a:pPr algn="just"/>
            <a:r>
              <a:rPr lang="es-MX" sz="2000" dirty="0">
                <a:latin typeface="Calibri" panose="020F0502020204030204" pitchFamily="34" charset="0"/>
                <a:ea typeface="Calibri" panose="020F0502020204030204" pitchFamily="34" charset="0"/>
                <a:cs typeface="Times New Roman" panose="02020603050405020304" pitchFamily="18" charset="0"/>
              </a:rPr>
              <a:t>Se adiciona un formato para incluir un hipervínculo al tabulador (pp. 29 a 34).</a:t>
            </a:r>
          </a:p>
        </p:txBody>
      </p:sp>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9" name="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524297184"/>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F53AC38-A616-4CF5-8DA1-121294A2EB4A}"/>
              </a:ext>
            </a:extLst>
          </p:cNvPr>
          <p:cNvPicPr>
            <a:picLocks noChangeAspect="1"/>
          </p:cNvPicPr>
          <p:nvPr/>
        </p:nvPicPr>
        <p:blipFill rotWithShape="1">
          <a:blip r:embed="rId2"/>
          <a:srcRect l="21718" t="27203" r="22550" b="13453"/>
          <a:stretch/>
        </p:blipFill>
        <p:spPr>
          <a:xfrm>
            <a:off x="139422" y="609864"/>
            <a:ext cx="8865156" cy="4304770"/>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965156707"/>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53CB891B-0632-4B78-9B61-28D785C2271B}"/>
              </a:ext>
            </a:extLst>
          </p:cNvPr>
          <p:cNvPicPr>
            <a:picLocks noChangeAspect="1"/>
          </p:cNvPicPr>
          <p:nvPr/>
        </p:nvPicPr>
        <p:blipFill rotWithShape="1">
          <a:blip r:embed="rId2"/>
          <a:srcRect l="22517" t="24648" r="23348" b="11445"/>
          <a:stretch/>
        </p:blipFill>
        <p:spPr>
          <a:xfrm>
            <a:off x="380886" y="601209"/>
            <a:ext cx="8382228" cy="4512583"/>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15798512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64C2909-2B97-47E5-8701-DF3133979333}"/>
              </a:ext>
            </a:extLst>
          </p:cNvPr>
          <p:cNvPicPr>
            <a:picLocks noChangeAspect="1"/>
          </p:cNvPicPr>
          <p:nvPr/>
        </p:nvPicPr>
        <p:blipFill rotWithShape="1">
          <a:blip r:embed="rId2"/>
          <a:srcRect l="22676" t="26067" r="22869" b="15422"/>
          <a:stretch/>
        </p:blipFill>
        <p:spPr>
          <a:xfrm>
            <a:off x="181186" y="824992"/>
            <a:ext cx="8962814" cy="4391773"/>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401341440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89130" cy="5742820"/>
          </a:xfrm>
          <a:prstGeom prst="rect">
            <a:avLst/>
          </a:prstGeom>
          <a:ln>
            <a:solidFill>
              <a:schemeClr val="accent3">
                <a:lumMod val="50000"/>
              </a:schemeClr>
            </a:solidFill>
          </a:ln>
        </p:spPr>
      </p:pic>
      <p:sp>
        <p:nvSpPr>
          <p:cNvPr id="15" name="Rectángulo 9"/>
          <p:cNvSpPr/>
          <p:nvPr/>
        </p:nvSpPr>
        <p:spPr>
          <a:xfrm>
            <a:off x="157626" y="246915"/>
            <a:ext cx="9045152" cy="852731"/>
          </a:xfrm>
          <a:prstGeom prst="rect">
            <a:avLst/>
          </a:prstGeom>
        </p:spPr>
        <p:txBody>
          <a:bodyPr wrap="square" lIns="76389" tIns="38194" rIns="76389" bIns="38194">
            <a:spAutoFit/>
          </a:bodyPr>
          <a:lstStyle/>
          <a:p>
            <a:pPr defTabSz="763890">
              <a:lnSpc>
                <a:spcPct val="90000"/>
              </a:lnSpc>
              <a:spcBef>
                <a:spcPct val="0"/>
              </a:spcBef>
            </a:pPr>
            <a:r>
              <a:rPr lang="es-MX" sz="2800" dirty="0">
                <a:solidFill>
                  <a:schemeClr val="bg1"/>
                </a:solidFill>
                <a:cs typeface="Arial" panose="020B0604020202020204" pitchFamily="34" charset="0"/>
              </a:rPr>
              <a:t>Marco </a:t>
            </a:r>
            <a:r>
              <a:rPr lang="es-MX" sz="2800" dirty="0">
                <a:solidFill>
                  <a:schemeClr val="bg1"/>
                </a:solidFill>
                <a:cs typeface="Arial" panose="020B0604020202020204" pitchFamily="34" charset="0"/>
              </a:rPr>
              <a:t>por el que se realizaron las Reformas a los Lineamientos </a:t>
            </a:r>
            <a:r>
              <a:rPr lang="es-MX" sz="2800" dirty="0">
                <a:solidFill>
                  <a:schemeClr val="bg1"/>
                </a:solidFill>
                <a:cs typeface="Arial" panose="020B0604020202020204" pitchFamily="34" charset="0"/>
              </a:rPr>
              <a:t>Técnicos Generales</a:t>
            </a:r>
            <a:endParaRPr lang="es-MX" sz="2800" dirty="0">
              <a:solidFill>
                <a:srgbClr val="FCFCFC"/>
              </a:solidFill>
              <a:ea typeface="+mj-ea"/>
              <a:cs typeface="+mj-cs"/>
            </a:endParaRPr>
          </a:p>
        </p:txBody>
      </p:sp>
      <p:sp>
        <p:nvSpPr>
          <p:cNvPr id="6" name="Rectángulo 5"/>
          <p:cNvSpPr/>
          <p:nvPr/>
        </p:nvSpPr>
        <p:spPr>
          <a:xfrm>
            <a:off x="352209" y="1497219"/>
            <a:ext cx="4219791" cy="2976773"/>
          </a:xfrm>
          <a:prstGeom prst="rect">
            <a:avLst/>
          </a:prstGeom>
        </p:spPr>
        <p:txBody>
          <a:bodyPr wrap="square" lIns="76389" tIns="38194" rIns="76389" bIns="38194">
            <a:spAutoFit/>
          </a:bodyPr>
          <a:lstStyle/>
          <a:p>
            <a:r>
              <a:rPr lang="es-MX" sz="2700" dirty="0"/>
              <a:t>Algunas propuestas de modificación se hicieron para que los Lineamientos Técnicos Generales tuvieran  </a:t>
            </a:r>
            <a:r>
              <a:rPr lang="es-MX" sz="2700" b="1" dirty="0"/>
              <a:t>concordancia</a:t>
            </a:r>
            <a:r>
              <a:rPr lang="es-MX" sz="2700" dirty="0"/>
              <a:t> con la creación o reforma de normativas generales, tales como:</a:t>
            </a:r>
            <a:endParaRPr lang="es-MX" sz="1300" i="1" dirty="0"/>
          </a:p>
        </p:txBody>
      </p:sp>
      <p:pic>
        <p:nvPicPr>
          <p:cNvPr id="7" name="Imagen 6">
            <a:extLst>
              <a:ext uri="{FF2B5EF4-FFF2-40B4-BE49-F238E27FC236}">
                <a16:creationId xmlns:a16="http://schemas.microsoft.com/office/drawing/2014/main" xmlns="" id="{222827BD-4DB4-439F-A16A-C40E413A6FB0}"/>
              </a:ext>
            </a:extLst>
          </p:cNvPr>
          <p:cNvPicPr>
            <a:picLocks noChangeAspect="1"/>
          </p:cNvPicPr>
          <p:nvPr/>
        </p:nvPicPr>
        <p:blipFill>
          <a:blip r:embed="rId4"/>
          <a:stretch>
            <a:fillRect/>
          </a:stretch>
        </p:blipFill>
        <p:spPr>
          <a:xfrm>
            <a:off x="4713936" y="3184329"/>
            <a:ext cx="1783424" cy="1580280"/>
          </a:xfrm>
          <a:prstGeom prst="rect">
            <a:avLst/>
          </a:prstGeom>
          <a:effectLst>
            <a:outerShdw blurRad="50800" dist="38100" dir="5400000" algn="t" rotWithShape="0">
              <a:prstClr val="black">
                <a:alpha val="40000"/>
              </a:prstClr>
            </a:outerShdw>
          </a:effectLst>
        </p:spPr>
      </p:pic>
      <p:sp>
        <p:nvSpPr>
          <p:cNvPr id="14" name="CuadroTexto 13">
            <a:extLst>
              <a:ext uri="{FF2B5EF4-FFF2-40B4-BE49-F238E27FC236}">
                <a16:creationId xmlns:a16="http://schemas.microsoft.com/office/drawing/2014/main" xmlns="" id="{0D6523A0-377F-4F18-85FB-031EB841C517}"/>
              </a:ext>
            </a:extLst>
          </p:cNvPr>
          <p:cNvSpPr txBox="1"/>
          <p:nvPr/>
        </p:nvSpPr>
        <p:spPr>
          <a:xfrm>
            <a:off x="4680202" y="4809475"/>
            <a:ext cx="3096320" cy="600354"/>
          </a:xfrm>
          <a:prstGeom prst="rect">
            <a:avLst/>
          </a:prstGeom>
          <a:noFill/>
        </p:spPr>
        <p:txBody>
          <a:bodyPr wrap="square" lIns="76389" tIns="38194" rIns="76389" bIns="38194">
            <a:spAutoFit/>
          </a:bodyPr>
          <a:lstStyle/>
          <a:p>
            <a:r>
              <a:rPr lang="es-MX" dirty="0"/>
              <a:t>Tratado entre México, Estados Unidos y Canadá (T-MEC)</a:t>
            </a:r>
          </a:p>
        </p:txBody>
      </p:sp>
      <p:pic>
        <p:nvPicPr>
          <p:cNvPr id="9" name="Imagen 8">
            <a:extLst>
              <a:ext uri="{FF2B5EF4-FFF2-40B4-BE49-F238E27FC236}">
                <a16:creationId xmlns:a16="http://schemas.microsoft.com/office/drawing/2014/main" xmlns="" id="{0A1532A7-D779-45E6-9BB2-B43FF2F3D241}"/>
              </a:ext>
            </a:extLst>
          </p:cNvPr>
          <p:cNvPicPr>
            <a:picLocks noChangeAspect="1"/>
          </p:cNvPicPr>
          <p:nvPr/>
        </p:nvPicPr>
        <p:blipFill rotWithShape="1">
          <a:blip r:embed="rId5"/>
          <a:srcRect l="12694" t="14940" r="17358" b="19430"/>
          <a:stretch/>
        </p:blipFill>
        <p:spPr>
          <a:xfrm>
            <a:off x="6806970" y="3068050"/>
            <a:ext cx="2168226" cy="1101076"/>
          </a:xfrm>
          <a:prstGeom prst="rect">
            <a:avLst/>
          </a:prstGeom>
          <a:effectLst>
            <a:outerShdw blurRad="50800" dist="38100" dir="5400000" algn="t" rotWithShape="0">
              <a:prstClr val="black">
                <a:alpha val="40000"/>
              </a:prstClr>
            </a:outerShdw>
          </a:effectLst>
        </p:spPr>
      </p:pic>
      <p:pic>
        <p:nvPicPr>
          <p:cNvPr id="2052" name="Picture 4" descr="Untitled">
            <a:extLst>
              <a:ext uri="{FF2B5EF4-FFF2-40B4-BE49-F238E27FC236}">
                <a16:creationId xmlns:a16="http://schemas.microsoft.com/office/drawing/2014/main" xmlns="" id="{4CDC5388-3855-4600-97AA-A8C416490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592" y="1199282"/>
            <a:ext cx="1382682" cy="15304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43D5CE61-710C-42ED-AC05-DC037B030FCC}"/>
              </a:ext>
            </a:extLst>
          </p:cNvPr>
          <p:cNvPicPr>
            <a:picLocks noChangeAspect="1"/>
          </p:cNvPicPr>
          <p:nvPr/>
        </p:nvPicPr>
        <p:blipFill>
          <a:blip r:embed="rId7"/>
          <a:stretch>
            <a:fillRect/>
          </a:stretch>
        </p:blipFill>
        <p:spPr>
          <a:xfrm>
            <a:off x="5009983" y="1244147"/>
            <a:ext cx="1382682" cy="1522471"/>
          </a:xfrm>
          <a:prstGeom prst="rect">
            <a:avLst/>
          </a:prstGeom>
          <a:effectLst>
            <a:outerShdw blurRad="50800" dist="38100" dir="5400000" algn="t" rotWithShape="0">
              <a:prstClr val="black">
                <a:alpha val="40000"/>
              </a:prstClr>
            </a:outerShdw>
          </a:effectLst>
        </p:spPr>
      </p:pic>
      <p:pic>
        <p:nvPicPr>
          <p:cNvPr id="13" name="12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6" name="1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2463829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21D89935-464E-46E8-BB79-A5BE3CB29675}"/>
              </a:ext>
            </a:extLst>
          </p:cNvPr>
          <p:cNvPicPr>
            <a:picLocks noChangeAspect="1"/>
          </p:cNvPicPr>
          <p:nvPr/>
        </p:nvPicPr>
        <p:blipFill rotWithShape="1">
          <a:blip r:embed="rId2"/>
          <a:srcRect l="17046" t="30927" r="15596" b="16382"/>
          <a:stretch/>
        </p:blipFill>
        <p:spPr>
          <a:xfrm>
            <a:off x="13552" y="1228940"/>
            <a:ext cx="9130448" cy="3257120"/>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66541543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26756"/>
            <a:ext cx="9139705" cy="5711932"/>
          </a:xfrm>
          <a:prstGeom prst="rect">
            <a:avLst/>
          </a:prstGeom>
        </p:spPr>
      </p:pic>
      <p:sp>
        <p:nvSpPr>
          <p:cNvPr id="15" name="Rectángulo 9"/>
          <p:cNvSpPr/>
          <p:nvPr/>
        </p:nvSpPr>
        <p:spPr>
          <a:xfrm>
            <a:off x="75539" y="69273"/>
            <a:ext cx="8919398" cy="1000464"/>
          </a:xfrm>
          <a:prstGeom prst="rect">
            <a:avLst/>
          </a:prstGeom>
        </p:spPr>
        <p:txBody>
          <a:bodyPr wrap="square" lIns="76389" tIns="38194" rIns="76389" bIns="38194">
            <a:spAutoFit/>
          </a:bodyPr>
          <a:lstStyle/>
          <a:p>
            <a:pPr algn="just"/>
            <a:r>
              <a:rPr lang="es-MX" sz="3000">
                <a:solidFill>
                  <a:schemeClr val="bg1"/>
                </a:solidFill>
                <a:cs typeface="Arial" panose="020B0604020202020204" pitchFamily="34" charset="0"/>
              </a:rPr>
              <a:t>Obligaciones de transparencia que se modifican y tipos de ajustes realizados</a:t>
            </a:r>
            <a:endParaRPr lang="es-MX" sz="3000" dirty="0">
              <a:solidFill>
                <a:schemeClr val="bg1"/>
              </a:solidFill>
              <a:cs typeface="Arial" panose="020B0604020202020204" pitchFamily="34" charset="0"/>
            </a:endParaRP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215126" y="1274725"/>
            <a:ext cx="8541384" cy="2016126"/>
          </a:xfrm>
          <a:prstGeom prst="rect">
            <a:avLst/>
          </a:prstGeom>
          <a:noFill/>
        </p:spPr>
        <p:txBody>
          <a:bodyPr wrap="square" lIns="76389" tIns="38194" rIns="76389" bIns="38194" rtlCol="0" anchor="t">
            <a:spAutoFit/>
          </a:bodyPr>
          <a:lstStyle/>
          <a:p>
            <a:pPr algn="just"/>
            <a:r>
              <a:rPr lang="es-MX" sz="2300" dirty="0">
                <a:latin typeface="Calibri" panose="020F0502020204030204" pitchFamily="34" charset="0"/>
                <a:ea typeface="Calibri" panose="020F0502020204030204" pitchFamily="34" charset="0"/>
                <a:cs typeface="Times New Roman" panose="02020603050405020304" pitchFamily="18" charset="0"/>
              </a:rPr>
              <a:t>d. Modificación, adición y/o eliminación en 34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formatos</a:t>
            </a: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000" dirty="0">
                <a:latin typeface="Calibri" panose="020F0502020204030204" pitchFamily="34" charset="0"/>
                <a:ea typeface="Calibri" panose="020F0502020204030204" pitchFamily="34" charset="0"/>
                <a:cs typeface="Times New Roman" panose="02020603050405020304" pitchFamily="18" charset="0"/>
              </a:rPr>
              <a:t>Ejemplo 2. Artículo 70, fracción </a:t>
            </a:r>
            <a:r>
              <a:rPr lang="es-MX" sz="2000" b="1" i="1" dirty="0">
                <a:latin typeface="Calibri" panose="020F0502020204030204" pitchFamily="34" charset="0"/>
                <a:ea typeface="Calibri" panose="020F0502020204030204" pitchFamily="34" charset="0"/>
                <a:cs typeface="Times New Roman" panose="02020603050405020304" pitchFamily="18" charset="0"/>
              </a:rPr>
              <a:t>X. El número total de las plazas y del personal de base y confianza, especificando el total de las vacantes, por nivel de puesto, para cada unidad administrativa.</a:t>
            </a:r>
          </a:p>
          <a:p>
            <a:pPr algn="just"/>
            <a:endParaRPr lang="es-MX" sz="2000" b="1"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Gráfico 10" descr="Pantalla Táctil con relleno sólido">
            <a:hlinkClick r:id="rId4" action="ppaction://hlinkfile"/>
            <a:extLst>
              <a:ext uri="{FF2B5EF4-FFF2-40B4-BE49-F238E27FC236}">
                <a16:creationId xmlns:a16="http://schemas.microsoft.com/office/drawing/2014/main" xmlns="" id="{57CEC792-7424-434E-B913-965B941E48F5}"/>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97296" y="3115137"/>
            <a:ext cx="3096374" cy="2511518"/>
          </a:xfrm>
          <a:prstGeom prst="rect">
            <a:avLst/>
          </a:prstGeom>
        </p:spPr>
      </p:pic>
      <p:sp>
        <p:nvSpPr>
          <p:cNvPr id="8" name="CuadroTexto 7">
            <a:extLst>
              <a:ext uri="{FF2B5EF4-FFF2-40B4-BE49-F238E27FC236}">
                <a16:creationId xmlns:a16="http://schemas.microsoft.com/office/drawing/2014/main" xmlns="" id="{BB761DC8-7D7E-47B1-A269-2F54BD4ADE21}"/>
              </a:ext>
            </a:extLst>
          </p:cNvPr>
          <p:cNvSpPr txBox="1"/>
          <p:nvPr/>
        </p:nvSpPr>
        <p:spPr>
          <a:xfrm>
            <a:off x="387490" y="3389919"/>
            <a:ext cx="5620833" cy="785020"/>
          </a:xfrm>
          <a:prstGeom prst="rect">
            <a:avLst/>
          </a:prstGeom>
          <a:noFill/>
        </p:spPr>
        <p:txBody>
          <a:bodyPr wrap="square" lIns="76389" tIns="38194" rIns="76389" bIns="38194">
            <a:spAutoFit/>
          </a:bodyPr>
          <a:lstStyle/>
          <a:p>
            <a:pPr algn="just"/>
            <a:r>
              <a:rPr lang="es-MX" sz="2300" dirty="0">
                <a:latin typeface="Calibri" panose="020F0502020204030204" pitchFamily="34" charset="0"/>
                <a:ea typeface="Calibri" panose="020F0502020204030204" pitchFamily="34" charset="0"/>
                <a:cs typeface="Times New Roman" panose="02020603050405020304" pitchFamily="18" charset="0"/>
              </a:rPr>
              <a:t>Se modificaron los títulos de los dos formatos (p. 39).</a:t>
            </a:r>
          </a:p>
        </p:txBody>
      </p:sp>
      <p:pic>
        <p:nvPicPr>
          <p:cNvPr id="9" name="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0" name="9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4247247510"/>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E6DE64B4-20FF-417F-8850-ACBDC4933952}"/>
              </a:ext>
            </a:extLst>
          </p:cNvPr>
          <p:cNvPicPr>
            <a:picLocks noGrp="1" noChangeAspect="1"/>
          </p:cNvPicPr>
          <p:nvPr>
            <p:ph idx="1"/>
          </p:nvPr>
        </p:nvPicPr>
        <p:blipFill rotWithShape="1">
          <a:blip r:embed="rId2"/>
          <a:srcRect l="19644" t="25438" r="20213" b="8613"/>
          <a:stretch/>
        </p:blipFill>
        <p:spPr>
          <a:xfrm>
            <a:off x="395935" y="612850"/>
            <a:ext cx="8613603" cy="4307390"/>
          </a:xfr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59906014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 y="38600"/>
            <a:ext cx="9139705" cy="5711932"/>
          </a:xfrm>
          <a:prstGeom prst="rect">
            <a:avLst/>
          </a:prstGeom>
        </p:spPr>
      </p:pic>
      <p:sp>
        <p:nvSpPr>
          <p:cNvPr id="15" name="Rectángulo 9"/>
          <p:cNvSpPr/>
          <p:nvPr/>
        </p:nvSpPr>
        <p:spPr>
          <a:xfrm>
            <a:off x="75539" y="69273"/>
            <a:ext cx="8919398" cy="1000464"/>
          </a:xfrm>
          <a:prstGeom prst="rect">
            <a:avLst/>
          </a:prstGeom>
        </p:spPr>
        <p:txBody>
          <a:bodyPr wrap="square" lIns="76389" tIns="38194" rIns="76389" bIns="38194">
            <a:spAutoFit/>
          </a:bodyPr>
          <a:lstStyle/>
          <a:p>
            <a:pPr algn="just"/>
            <a:r>
              <a:rPr lang="es-MX" sz="3000">
                <a:solidFill>
                  <a:schemeClr val="bg1"/>
                </a:solidFill>
                <a:cs typeface="Arial" panose="020B0604020202020204" pitchFamily="34" charset="0"/>
              </a:rPr>
              <a:t>Obligaciones de transparencia que se modifican y tipos de ajustes realizados</a:t>
            </a:r>
            <a:endParaRPr lang="es-MX" sz="3000" dirty="0">
              <a:solidFill>
                <a:schemeClr val="bg1"/>
              </a:solidFill>
              <a:cs typeface="Arial" panose="020B0604020202020204" pitchFamily="34" charset="0"/>
            </a:endParaRP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298411" y="1204154"/>
            <a:ext cx="7962089" cy="785020"/>
          </a:xfrm>
          <a:prstGeom prst="rect">
            <a:avLst/>
          </a:prstGeom>
          <a:noFill/>
        </p:spPr>
        <p:txBody>
          <a:bodyPr wrap="square" lIns="76389" tIns="38194" rIns="76389" bIns="38194" rtlCol="0" anchor="t">
            <a:spAutoFit/>
          </a:bodyPr>
          <a:lstStyle/>
          <a:p>
            <a:pPr algn="just"/>
            <a:r>
              <a:rPr lang="es-MX" sz="2300" dirty="0">
                <a:latin typeface="Calibri" panose="020F0502020204030204" pitchFamily="34" charset="0"/>
                <a:ea typeface="Calibri" panose="020F0502020204030204" pitchFamily="34" charset="0"/>
                <a:cs typeface="Times New Roman" panose="02020603050405020304" pitchFamily="18" charset="0"/>
              </a:rPr>
              <a:t>d. Modificación, adición y/o eliminación en 34 </a:t>
            </a:r>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formatos</a:t>
            </a:r>
          </a:p>
          <a:p>
            <a:pPr algn="just"/>
            <a:endParaRPr lang="es-MX" sz="2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xmlns="" id="{C54581A4-DA5F-4E0C-86E0-7451C0541618}"/>
              </a:ext>
            </a:extLst>
          </p:cNvPr>
          <p:cNvSpPr txBox="1"/>
          <p:nvPr/>
        </p:nvSpPr>
        <p:spPr>
          <a:xfrm>
            <a:off x="414672" y="1987389"/>
            <a:ext cx="6871810" cy="1662183"/>
          </a:xfrm>
          <a:prstGeom prst="rect">
            <a:avLst/>
          </a:prstGeom>
          <a:noFill/>
        </p:spPr>
        <p:txBody>
          <a:bodyPr wrap="square" lIns="76389" tIns="38194" rIns="76389" bIns="38194" rtlCol="0" anchor="t">
            <a:spAutoFit/>
          </a:bodyPr>
          <a:lstStyle/>
          <a:p>
            <a:pPr algn="just"/>
            <a:r>
              <a:rPr lang="es-MX" sz="2000" dirty="0">
                <a:latin typeface="Calibri" panose="020F0502020204030204" pitchFamily="34" charset="0"/>
                <a:ea typeface="Calibri" panose="020F0502020204030204" pitchFamily="34" charset="0"/>
                <a:cs typeface="Times New Roman" panose="02020603050405020304" pitchFamily="18" charset="0"/>
              </a:rPr>
              <a:t>Ejemplo 3:  Artículo 70, fracción </a:t>
            </a:r>
            <a:r>
              <a:rPr lang="es-MX" sz="2000" b="1" i="1" dirty="0">
                <a:latin typeface="Calibri" panose="020F0502020204030204" pitchFamily="34" charset="0"/>
                <a:ea typeface="Calibri" panose="020F0502020204030204" pitchFamily="34" charset="0"/>
                <a:cs typeface="Times New Roman" panose="02020603050405020304" pitchFamily="18" charset="0"/>
              </a:rPr>
              <a:t>XV. La información de los programas de subsidios, estímulos y apoyos</a:t>
            </a:r>
            <a:r>
              <a:rPr lang="es-MX" sz="2000" dirty="0">
                <a:latin typeface="Calibri" panose="020F0502020204030204" pitchFamily="34" charset="0"/>
                <a:ea typeface="Calibri" panose="020F0502020204030204" pitchFamily="34" charset="0"/>
                <a:cs typeface="Times New Roman" panose="02020603050405020304" pitchFamily="18" charset="0"/>
              </a:rPr>
              <a:t>… </a:t>
            </a:r>
          </a:p>
          <a:p>
            <a:pPr algn="just"/>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000" dirty="0">
                <a:latin typeface="Calibri" panose="020F0502020204030204" pitchFamily="34" charset="0"/>
                <a:ea typeface="Calibri" panose="020F0502020204030204" pitchFamily="34" charset="0"/>
                <a:cs typeface="Times New Roman" panose="02020603050405020304" pitchFamily="18" charset="0"/>
              </a:rPr>
              <a:t>Se adicionan </a:t>
            </a:r>
            <a:r>
              <a:rPr lang="es-MX" sz="2300" dirty="0">
                <a:latin typeface="Calibri" panose="020F0502020204030204" pitchFamily="34" charset="0"/>
                <a:ea typeface="Calibri" panose="020F0502020204030204" pitchFamily="34" charset="0"/>
                <a:cs typeface="Times New Roman" panose="02020603050405020304" pitchFamily="18" charset="0"/>
              </a:rPr>
              <a:t>campos</a:t>
            </a:r>
            <a:r>
              <a:rPr lang="es-MX" sz="2000" dirty="0">
                <a:latin typeface="Calibri" panose="020F0502020204030204" pitchFamily="34" charset="0"/>
                <a:ea typeface="Calibri" panose="020F0502020204030204" pitchFamily="34" charset="0"/>
                <a:cs typeface="Times New Roman" panose="02020603050405020304" pitchFamily="18" charset="0"/>
              </a:rPr>
              <a:t> en el </a:t>
            </a:r>
            <a:r>
              <a:rPr lang="es-MX" sz="2300" dirty="0">
                <a:latin typeface="Calibri" panose="020F0502020204030204" pitchFamily="34" charset="0"/>
                <a:ea typeface="Calibri" panose="020F0502020204030204" pitchFamily="34" charset="0"/>
                <a:cs typeface="Times New Roman" panose="02020603050405020304" pitchFamily="18" charset="0"/>
              </a:rPr>
              <a:t>formato</a:t>
            </a:r>
            <a:r>
              <a:rPr lang="es-MX" sz="2000" dirty="0">
                <a:latin typeface="Calibri" panose="020F0502020204030204" pitchFamily="34" charset="0"/>
                <a:ea typeface="Calibri" panose="020F0502020204030204" pitchFamily="34" charset="0"/>
                <a:cs typeface="Times New Roman" panose="02020603050405020304" pitchFamily="18" charset="0"/>
              </a:rPr>
              <a:t> (pp. 51 a 53)</a:t>
            </a:r>
          </a:p>
        </p:txBody>
      </p:sp>
      <p:pic>
        <p:nvPicPr>
          <p:cNvPr id="11" name="Gráfico 10" descr="Pantalla Táctil con relleno sólido">
            <a:hlinkClick r:id="rId4" action="ppaction://hlinkfile"/>
            <a:extLst>
              <a:ext uri="{FF2B5EF4-FFF2-40B4-BE49-F238E27FC236}">
                <a16:creationId xmlns:a16="http://schemas.microsoft.com/office/drawing/2014/main" xmlns="" id="{57CEC792-7424-434E-B913-965B941E48F5}"/>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934456" y="2988268"/>
            <a:ext cx="2904599" cy="2355966"/>
          </a:xfrm>
          <a:prstGeom prst="rect">
            <a:avLst/>
          </a:prstGeom>
        </p:spPr>
      </p:pic>
      <p:pic>
        <p:nvPicPr>
          <p:cNvPr id="10" name="9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2" name="11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392302828"/>
      </p:ext>
    </p:extLst>
  </p:cSld>
  <p:clrMapOvr>
    <a:masterClrMapping/>
  </p:clrMapOvr>
  <mc:AlternateContent xmlns:mc="http://schemas.openxmlformats.org/markup-compatibility/2006">
    <mc:Choice xmlns:p14="http://schemas.microsoft.com/office/powerpoint/2010/main" Requires="p14">
      <p:transition spd="slow" p14:dur="50000" advTm="545"/>
    </mc:Choice>
    <mc:Fallback>
      <p:transition spd="slow" advTm="545"/>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D59DC92-6141-439B-95AC-ED55566A3730}"/>
              </a:ext>
            </a:extLst>
          </p:cNvPr>
          <p:cNvSpPr>
            <a:spLocks noGrp="1"/>
          </p:cNvSpPr>
          <p:nvPr>
            <p:ph type="title"/>
          </p:nvPr>
        </p:nvSpPr>
        <p:spPr/>
        <p:txBody>
          <a:bodyPr/>
          <a:lstStyle/>
          <a:p>
            <a:endParaRPr lang="es-MX"/>
          </a:p>
        </p:txBody>
      </p:sp>
      <p:pic>
        <p:nvPicPr>
          <p:cNvPr id="7" name="Marcador de contenido 6">
            <a:extLst>
              <a:ext uri="{FF2B5EF4-FFF2-40B4-BE49-F238E27FC236}">
                <a16:creationId xmlns:a16="http://schemas.microsoft.com/office/drawing/2014/main" xmlns="" id="{CC077934-D84A-4F2A-AEDD-1A5171783340}"/>
              </a:ext>
            </a:extLst>
          </p:cNvPr>
          <p:cNvPicPr>
            <a:picLocks noGrp="1" noChangeAspect="1"/>
          </p:cNvPicPr>
          <p:nvPr>
            <p:ph idx="1"/>
          </p:nvPr>
        </p:nvPicPr>
        <p:blipFill rotWithShape="1">
          <a:blip r:embed="rId2"/>
          <a:srcRect l="19822" t="43785" r="21633" b="8927"/>
          <a:stretch/>
        </p:blipFill>
        <p:spPr>
          <a:xfrm>
            <a:off x="264560" y="2490212"/>
            <a:ext cx="8614880" cy="3173149"/>
          </a:xfrm>
        </p:spPr>
      </p:pic>
      <p:pic>
        <p:nvPicPr>
          <p:cNvPr id="5" name="Imagen 4">
            <a:extLst>
              <a:ext uri="{FF2B5EF4-FFF2-40B4-BE49-F238E27FC236}">
                <a16:creationId xmlns:a16="http://schemas.microsoft.com/office/drawing/2014/main" xmlns="" id="{B652877B-14B2-482B-B4CA-9BBAF104AC8D}"/>
              </a:ext>
            </a:extLst>
          </p:cNvPr>
          <p:cNvPicPr>
            <a:picLocks noChangeAspect="1"/>
          </p:cNvPicPr>
          <p:nvPr/>
        </p:nvPicPr>
        <p:blipFill rotWithShape="1">
          <a:blip r:embed="rId3"/>
          <a:srcRect l="19162" t="24647" r="21912" b="42121"/>
          <a:stretch/>
        </p:blipFill>
        <p:spPr>
          <a:xfrm>
            <a:off x="175626" y="50691"/>
            <a:ext cx="8792749" cy="2261347"/>
          </a:xfrm>
          <a:prstGeom prst="rect">
            <a:avLst/>
          </a:prstGeom>
        </p:spPr>
      </p:pic>
    </p:spTree>
    <p:extLst>
      <p:ext uri="{BB962C8B-B14F-4D97-AF65-F5344CB8AC3E}">
        <p14:creationId xmlns:p14="http://schemas.microsoft.com/office/powerpoint/2010/main" val="87066296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CAB0BD71-FA31-40A8-A4A9-9621C9FB7393}"/>
              </a:ext>
            </a:extLst>
          </p:cNvPr>
          <p:cNvPicPr>
            <a:picLocks noGrp="1" noChangeAspect="1"/>
          </p:cNvPicPr>
          <p:nvPr>
            <p:ph idx="1"/>
          </p:nvPr>
        </p:nvPicPr>
        <p:blipFill rotWithShape="1">
          <a:blip r:embed="rId2"/>
          <a:srcRect l="17693" t="49105" r="16665" b="21234"/>
          <a:stretch/>
        </p:blipFill>
        <p:spPr>
          <a:xfrm>
            <a:off x="88823" y="153973"/>
            <a:ext cx="8966355" cy="1847672"/>
          </a:xfrm>
        </p:spPr>
      </p:pic>
      <p:pic>
        <p:nvPicPr>
          <p:cNvPr id="7" name="Imagen 6">
            <a:extLst>
              <a:ext uri="{FF2B5EF4-FFF2-40B4-BE49-F238E27FC236}">
                <a16:creationId xmlns:a16="http://schemas.microsoft.com/office/drawing/2014/main" xmlns="" id="{02C45961-2B35-462F-BB45-0C97AAF38350}"/>
              </a:ext>
            </a:extLst>
          </p:cNvPr>
          <p:cNvPicPr>
            <a:picLocks noChangeAspect="1"/>
          </p:cNvPicPr>
          <p:nvPr/>
        </p:nvPicPr>
        <p:blipFill rotWithShape="1">
          <a:blip r:embed="rId3"/>
          <a:srcRect l="18364" t="26351" r="19196" b="43826"/>
          <a:stretch/>
        </p:blipFill>
        <p:spPr>
          <a:xfrm>
            <a:off x="83188" y="2001645"/>
            <a:ext cx="8971989" cy="1954268"/>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81794608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876D1D2-2FE4-4435-AFAA-C4D24466DE58}"/>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xmlns="" id="{1BC1C2CB-83C4-4A24-8ADD-90C1E75126AB}"/>
              </a:ext>
            </a:extLst>
          </p:cNvPr>
          <p:cNvSpPr>
            <a:spLocks noGrp="1"/>
          </p:cNvSpPr>
          <p:nvPr>
            <p:ph idx="1"/>
          </p:nvPr>
        </p:nvSpPr>
        <p:spPr/>
        <p:txBody>
          <a:bodyPr/>
          <a:lstStyle/>
          <a:p>
            <a:endParaRPr lang="es-MX" dirty="0"/>
          </a:p>
        </p:txBody>
      </p:sp>
      <p:pic>
        <p:nvPicPr>
          <p:cNvPr id="5" name="Imagen 4">
            <a:extLst>
              <a:ext uri="{FF2B5EF4-FFF2-40B4-BE49-F238E27FC236}">
                <a16:creationId xmlns:a16="http://schemas.microsoft.com/office/drawing/2014/main" xmlns="" id="{5061D642-D205-4591-959D-2E3D4345EDBC}"/>
              </a:ext>
            </a:extLst>
          </p:cNvPr>
          <p:cNvPicPr>
            <a:picLocks noChangeAspect="1"/>
          </p:cNvPicPr>
          <p:nvPr/>
        </p:nvPicPr>
        <p:blipFill rotWithShape="1">
          <a:blip r:embed="rId2"/>
          <a:srcRect l="17566" t="25215" r="18078" b="13453"/>
          <a:stretch/>
        </p:blipFill>
        <p:spPr>
          <a:xfrm>
            <a:off x="57835" y="193684"/>
            <a:ext cx="9028331" cy="3923771"/>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884680460"/>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4" name="CuadroTexto 13">
            <a:extLst>
              <a:ext uri="{FF2B5EF4-FFF2-40B4-BE49-F238E27FC236}">
                <a16:creationId xmlns:a16="http://schemas.microsoft.com/office/drawing/2014/main" xmlns="" id="{5409B56E-D0ED-42DB-80C3-C81DEC73B3FC}"/>
              </a:ext>
            </a:extLst>
          </p:cNvPr>
          <p:cNvSpPr txBox="1"/>
          <p:nvPr/>
        </p:nvSpPr>
        <p:spPr>
          <a:xfrm>
            <a:off x="238821" y="2077879"/>
            <a:ext cx="8702894" cy="1969960"/>
          </a:xfrm>
          <a:prstGeom prst="rect">
            <a:avLst/>
          </a:prstGeom>
          <a:noFill/>
        </p:spPr>
        <p:txBody>
          <a:bodyPr wrap="square" lIns="76389" tIns="38194" rIns="76389" bIns="38194">
            <a:spAutoFit/>
          </a:bodyPr>
          <a:lstStyle/>
          <a:p>
            <a:pPr algn="ctr"/>
            <a:r>
              <a:rPr lang="es-MX" sz="4500" dirty="0">
                <a:latin typeface="Calibri" panose="020F0502020204030204" pitchFamily="34" charset="0"/>
                <a:ea typeface="Calibri" panose="020F0502020204030204" pitchFamily="34" charset="0"/>
                <a:cs typeface="Times New Roman" panose="02020603050405020304" pitchFamily="18" charset="0"/>
              </a:rPr>
              <a:t>e. Modificación en </a:t>
            </a:r>
            <a:r>
              <a:rPr lang="es-MX" sz="4500" b="1" dirty="0">
                <a:solidFill>
                  <a:srgbClr val="0070C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periodos de actualización y/o conservación </a:t>
            </a:r>
            <a:r>
              <a:rPr lang="es-MX" sz="3300" dirty="0">
                <a:latin typeface="Calibri" panose="020F0502020204030204" pitchFamily="34" charset="0"/>
                <a:ea typeface="Calibri" panose="020F0502020204030204" pitchFamily="34" charset="0"/>
                <a:cs typeface="Times New Roman" panose="02020603050405020304" pitchFamily="18" charset="0"/>
              </a:rPr>
              <a:t>(Tablas de actualización y conservación)</a:t>
            </a:r>
          </a:p>
        </p:txBody>
      </p:sp>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77" y="4878896"/>
            <a:ext cx="1286281" cy="569215"/>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3658" y="5072805"/>
            <a:ext cx="3111580" cy="362127"/>
          </a:xfrm>
          <a:prstGeom prst="rect">
            <a:avLst/>
          </a:prstGeom>
        </p:spPr>
      </p:pic>
    </p:spTree>
    <p:extLst>
      <p:ext uri="{BB962C8B-B14F-4D97-AF65-F5344CB8AC3E}">
        <p14:creationId xmlns:p14="http://schemas.microsoft.com/office/powerpoint/2010/main" val="207682315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26756"/>
            <a:ext cx="9139705" cy="5711932"/>
          </a:xfrm>
          <a:prstGeom prst="rect">
            <a:avLst/>
          </a:prstGeom>
        </p:spPr>
      </p:pic>
      <p:sp>
        <p:nvSpPr>
          <p:cNvPr id="15" name="Rectángulo 9"/>
          <p:cNvSpPr/>
          <p:nvPr/>
        </p:nvSpPr>
        <p:spPr>
          <a:xfrm>
            <a:off x="75539" y="69273"/>
            <a:ext cx="8919398" cy="1000464"/>
          </a:xfrm>
          <a:prstGeom prst="rect">
            <a:avLst/>
          </a:prstGeom>
        </p:spPr>
        <p:txBody>
          <a:bodyPr wrap="square" lIns="76389" tIns="38194" rIns="76389" bIns="38194">
            <a:spAutoFit/>
          </a:bodyPr>
          <a:lstStyle/>
          <a:p>
            <a:pPr algn="just"/>
            <a:r>
              <a:rPr lang="es-MX" sz="3000">
                <a:solidFill>
                  <a:schemeClr val="bg1"/>
                </a:solidFill>
                <a:cs typeface="Arial" panose="020B0604020202020204" pitchFamily="34" charset="0"/>
              </a:rPr>
              <a:t>Obligaciones de transparencia que se modifican y tipos de ajustes realizados</a:t>
            </a:r>
            <a:endParaRPr lang="es-MX" sz="3000" dirty="0">
              <a:solidFill>
                <a:schemeClr val="bg1"/>
              </a:solidFill>
              <a:cs typeface="Arial" panose="020B0604020202020204" pitchFamily="34" charset="0"/>
            </a:endParaRP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304087" y="1218289"/>
            <a:ext cx="8690850" cy="785020"/>
          </a:xfrm>
          <a:prstGeom prst="rect">
            <a:avLst/>
          </a:prstGeom>
          <a:noFill/>
        </p:spPr>
        <p:txBody>
          <a:bodyPr wrap="square" lIns="76389" tIns="38194" rIns="76389" bIns="38194" rtlCol="0" anchor="t">
            <a:spAutoFit/>
          </a:bodyPr>
          <a:lstStyle/>
          <a:p>
            <a:r>
              <a:rPr lang="es-MX" sz="2300" dirty="0">
                <a:latin typeface="Calibri" panose="020F0502020204030204" pitchFamily="34" charset="0"/>
                <a:ea typeface="Calibri" panose="020F0502020204030204" pitchFamily="34" charset="0"/>
                <a:cs typeface="Times New Roman" panose="02020603050405020304" pitchFamily="18" charset="0"/>
              </a:rPr>
              <a:t>e. Modificación en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periodos de actualización y/o conservación (tablas de actualización y conservación)</a:t>
            </a:r>
            <a:endParaRPr lang="es-MX" sz="23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Gráfico 7" descr="Pantalla Táctil con relleno sólido">
            <a:hlinkClick r:id="rId4" action="ppaction://hlinkfile"/>
            <a:extLst>
              <a:ext uri="{FF2B5EF4-FFF2-40B4-BE49-F238E27FC236}">
                <a16:creationId xmlns:a16="http://schemas.microsoft.com/office/drawing/2014/main" xmlns="" id="{6C29037A-46E1-497C-8B65-13423A40F217}"/>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387621" y="3059271"/>
            <a:ext cx="2748186" cy="2229097"/>
          </a:xfrm>
          <a:prstGeom prst="rect">
            <a:avLst/>
          </a:prstGeom>
        </p:spPr>
      </p:pic>
      <p:sp>
        <p:nvSpPr>
          <p:cNvPr id="10" name="CuadroTexto 9">
            <a:extLst>
              <a:ext uri="{FF2B5EF4-FFF2-40B4-BE49-F238E27FC236}">
                <a16:creationId xmlns:a16="http://schemas.microsoft.com/office/drawing/2014/main" xmlns="" id="{7A9FC04A-73F1-451C-8768-9A6DEB76F0BD}"/>
              </a:ext>
            </a:extLst>
          </p:cNvPr>
          <p:cNvSpPr txBox="1"/>
          <p:nvPr/>
        </p:nvSpPr>
        <p:spPr>
          <a:xfrm>
            <a:off x="455708" y="3594371"/>
            <a:ext cx="5512098" cy="1000464"/>
          </a:xfrm>
          <a:prstGeom prst="rect">
            <a:avLst/>
          </a:prstGeom>
          <a:noFill/>
        </p:spPr>
        <p:txBody>
          <a:bodyPr wrap="square" lIns="76389" tIns="38194" rIns="76389" bIns="38194">
            <a:spAutoFit/>
          </a:bodyPr>
          <a:lstStyle/>
          <a:p>
            <a:pPr algn="just"/>
            <a:r>
              <a:rPr lang="es-MX" sz="2000" dirty="0">
                <a:latin typeface="Calibri" panose="020F0502020204030204" pitchFamily="34" charset="0"/>
                <a:ea typeface="Calibri" panose="020F0502020204030204" pitchFamily="34" charset="0"/>
                <a:cs typeface="Times New Roman" panose="02020603050405020304" pitchFamily="18" charset="0"/>
              </a:rPr>
              <a:t>Por ejemplo en el Artículo 70 ver la consecuente modificación en la Tabla de actualización y conservación del Artículo 70 (pp. 174 a 180)</a:t>
            </a:r>
          </a:p>
        </p:txBody>
      </p:sp>
      <p:sp>
        <p:nvSpPr>
          <p:cNvPr id="12" name="CuadroTexto 11">
            <a:extLst>
              <a:ext uri="{FF2B5EF4-FFF2-40B4-BE49-F238E27FC236}">
                <a16:creationId xmlns:a16="http://schemas.microsoft.com/office/drawing/2014/main" xmlns="" id="{73E80AA9-D122-4D6A-92A2-EB1B1667F747}"/>
              </a:ext>
            </a:extLst>
          </p:cNvPr>
          <p:cNvSpPr txBox="1"/>
          <p:nvPr/>
        </p:nvSpPr>
        <p:spPr>
          <a:xfrm>
            <a:off x="455709" y="2322472"/>
            <a:ext cx="8232583" cy="692687"/>
          </a:xfrm>
          <a:prstGeom prst="rect">
            <a:avLst/>
          </a:prstGeom>
          <a:noFill/>
        </p:spPr>
        <p:txBody>
          <a:bodyPr wrap="square" lIns="76389" tIns="38194" rIns="76389" bIns="38194">
            <a:spAutoFit/>
          </a:bodyPr>
          <a:lstStyle/>
          <a:p>
            <a:pPr algn="just"/>
            <a:r>
              <a:rPr lang="es-MX" sz="2000" dirty="0">
                <a:latin typeface="Calibri" panose="020F0502020204030204" pitchFamily="34" charset="0"/>
                <a:ea typeface="Calibri" panose="020F0502020204030204" pitchFamily="34" charset="0"/>
                <a:cs typeface="Times New Roman" panose="02020603050405020304" pitchFamily="18" charset="0"/>
              </a:rPr>
              <a:t>Artículo 70, fracciones: VIII, XXII, XXIII, XXVIII, entre otras; Artículo 74, fracción III, incisos b y c; Artículo 76, fracción XXIV; Artículo 78, fracción II y Artículo 80. </a:t>
            </a:r>
          </a:p>
        </p:txBody>
      </p:sp>
      <p:pic>
        <p:nvPicPr>
          <p:cNvPr id="14" name="13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6" name="1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89752950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E08655E-37FB-4467-B436-405423069E16}"/>
              </a:ext>
            </a:extLst>
          </p:cNvPr>
          <p:cNvSpPr>
            <a:spLocks noGrp="1"/>
          </p:cNvSpPr>
          <p:nvPr>
            <p:ph type="title"/>
          </p:nvPr>
        </p:nvSpPr>
        <p:spPr/>
        <p:txBody>
          <a:bodyPr/>
          <a:lstStyle/>
          <a:p>
            <a:endParaRPr lang="es-MX"/>
          </a:p>
        </p:txBody>
      </p:sp>
      <p:pic>
        <p:nvPicPr>
          <p:cNvPr id="5" name="Imagen 4">
            <a:extLst>
              <a:ext uri="{FF2B5EF4-FFF2-40B4-BE49-F238E27FC236}">
                <a16:creationId xmlns:a16="http://schemas.microsoft.com/office/drawing/2014/main" xmlns="" id="{535EEAC1-371C-4036-AC32-238C3B8F3E62}"/>
              </a:ext>
            </a:extLst>
          </p:cNvPr>
          <p:cNvPicPr>
            <a:picLocks noChangeAspect="1"/>
          </p:cNvPicPr>
          <p:nvPr/>
        </p:nvPicPr>
        <p:blipFill rotWithShape="1">
          <a:blip r:embed="rId2"/>
          <a:srcRect l="16768" t="24079" r="19356" b="8321"/>
          <a:stretch/>
        </p:blipFill>
        <p:spPr>
          <a:xfrm>
            <a:off x="350452" y="228865"/>
            <a:ext cx="8604464" cy="4152635"/>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70274407"/>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89130" cy="5742820"/>
          </a:xfrm>
          <a:prstGeom prst="rect">
            <a:avLst/>
          </a:prstGeom>
          <a:ln>
            <a:solidFill>
              <a:schemeClr val="accent3">
                <a:lumMod val="50000"/>
              </a:schemeClr>
            </a:solidFill>
          </a:ln>
        </p:spPr>
      </p:pic>
      <p:sp>
        <p:nvSpPr>
          <p:cNvPr id="15" name="Rectángulo 9"/>
          <p:cNvSpPr/>
          <p:nvPr/>
        </p:nvSpPr>
        <p:spPr>
          <a:xfrm>
            <a:off x="49424" y="123780"/>
            <a:ext cx="9045152" cy="908131"/>
          </a:xfrm>
          <a:prstGeom prst="rect">
            <a:avLst/>
          </a:prstGeom>
        </p:spPr>
        <p:txBody>
          <a:bodyPr wrap="square" lIns="76389" tIns="38194" rIns="76389" bIns="38194">
            <a:spAutoFit/>
          </a:bodyPr>
          <a:lstStyle/>
          <a:p>
            <a:pPr defTabSz="763890">
              <a:lnSpc>
                <a:spcPct val="90000"/>
              </a:lnSpc>
              <a:spcBef>
                <a:spcPct val="0"/>
              </a:spcBef>
            </a:pPr>
            <a:r>
              <a:rPr lang="es-MX" sz="3000" dirty="0">
                <a:solidFill>
                  <a:schemeClr val="bg1"/>
                </a:solidFill>
                <a:cs typeface="Arial" panose="020B0604020202020204" pitchFamily="34" charset="0"/>
              </a:rPr>
              <a:t>Objetivo de las propuestas de modificación</a:t>
            </a:r>
          </a:p>
          <a:p>
            <a:pPr defTabSz="763890">
              <a:lnSpc>
                <a:spcPct val="90000"/>
              </a:lnSpc>
              <a:spcBef>
                <a:spcPct val="0"/>
              </a:spcBef>
            </a:pPr>
            <a:endParaRPr lang="es-MX" sz="3000" dirty="0">
              <a:solidFill>
                <a:srgbClr val="FCFCFC"/>
              </a:solidFill>
              <a:ea typeface="+mj-ea"/>
              <a:cs typeface="+mj-cs"/>
            </a:endParaRPr>
          </a:p>
        </p:txBody>
      </p:sp>
      <p:sp>
        <p:nvSpPr>
          <p:cNvPr id="6" name="Rectángulo 5"/>
          <p:cNvSpPr/>
          <p:nvPr/>
        </p:nvSpPr>
        <p:spPr>
          <a:xfrm>
            <a:off x="622269" y="1282081"/>
            <a:ext cx="7609251" cy="1988426"/>
          </a:xfrm>
          <a:prstGeom prst="rect">
            <a:avLst/>
          </a:prstGeom>
        </p:spPr>
        <p:txBody>
          <a:bodyPr wrap="square" lIns="76389" tIns="38194" rIns="76389" bIns="38194">
            <a:spAutoFit/>
          </a:bodyPr>
          <a:lstStyle/>
          <a:p>
            <a:pPr>
              <a:lnSpc>
                <a:spcPct val="115000"/>
              </a:lnSpc>
              <a:spcAft>
                <a:spcPts val="835"/>
              </a:spcAft>
            </a:pPr>
            <a:r>
              <a:rPr lang="es-ES" sz="2700" dirty="0">
                <a:latin typeface="Calibri" panose="020F0502020204030204" pitchFamily="34" charset="0"/>
                <a:ea typeface="Calibri" panose="020F0502020204030204" pitchFamily="34" charset="0"/>
                <a:cs typeface="Calibri" panose="020F0502020204030204" pitchFamily="34" charset="0"/>
              </a:rPr>
              <a:t>El objetivo es </a:t>
            </a:r>
            <a:r>
              <a:rPr lang="es-ES" sz="2700" b="1" dirty="0">
                <a:solidFill>
                  <a:srgbClr val="0070C0"/>
                </a:solidFill>
                <a:latin typeface="Calibri" panose="020F0502020204030204" pitchFamily="34" charset="0"/>
                <a:ea typeface="Calibri" panose="020F0502020204030204" pitchFamily="34" charset="0"/>
                <a:cs typeface="Calibri" panose="020F0502020204030204" pitchFamily="34" charset="0"/>
              </a:rPr>
              <a:t>contar con una norma que cada vez sea más clara y explícita</a:t>
            </a:r>
            <a:r>
              <a:rPr lang="es-ES" sz="27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s-ES" sz="2700" dirty="0">
                <a:latin typeface="Calibri" panose="020F0502020204030204" pitchFamily="34" charset="0"/>
                <a:ea typeface="Calibri" panose="020F0502020204030204" pitchFamily="34" charset="0"/>
                <a:cs typeface="Calibri" panose="020F0502020204030204" pitchFamily="34" charset="0"/>
              </a:rPr>
              <a:t>respecto de cuál es la información que deben publicar los sujetos obligados.</a:t>
            </a:r>
            <a:endParaRPr lang="es-MX" sz="2700" i="1" dirty="0"/>
          </a:p>
        </p:txBody>
      </p:sp>
      <p:sp>
        <p:nvSpPr>
          <p:cNvPr id="8" name="CuadroTexto 7">
            <a:extLst>
              <a:ext uri="{FF2B5EF4-FFF2-40B4-BE49-F238E27FC236}">
                <a16:creationId xmlns:a16="http://schemas.microsoft.com/office/drawing/2014/main" xmlns="" id="{30BE7EB9-F31B-4A7D-BDD1-AD1BC333E8B3}"/>
              </a:ext>
            </a:extLst>
          </p:cNvPr>
          <p:cNvSpPr txBox="1"/>
          <p:nvPr/>
        </p:nvSpPr>
        <p:spPr>
          <a:xfrm>
            <a:off x="2425480" y="4439031"/>
            <a:ext cx="1803369" cy="492632"/>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lIns="76389" tIns="38194" rIns="76389" bIns="38194" rtlCol="0">
            <a:spAutoFit/>
          </a:bodyPr>
          <a:lstStyle/>
          <a:p>
            <a:pPr algn="ctr"/>
            <a:r>
              <a:rPr lang="es-MX" sz="2700" dirty="0">
                <a:solidFill>
                  <a:schemeClr val="bg1">
                    <a:lumMod val="50000"/>
                  </a:schemeClr>
                </a:solidFill>
              </a:rPr>
              <a:t>Claridad</a:t>
            </a:r>
          </a:p>
        </p:txBody>
      </p:sp>
      <p:sp>
        <p:nvSpPr>
          <p:cNvPr id="16" name="CuadroTexto 15">
            <a:extLst>
              <a:ext uri="{FF2B5EF4-FFF2-40B4-BE49-F238E27FC236}">
                <a16:creationId xmlns:a16="http://schemas.microsoft.com/office/drawing/2014/main" xmlns="" id="{B12689D0-E4DD-48A3-977C-B92E9690AECE}"/>
              </a:ext>
            </a:extLst>
          </p:cNvPr>
          <p:cNvSpPr txBox="1"/>
          <p:nvPr/>
        </p:nvSpPr>
        <p:spPr>
          <a:xfrm>
            <a:off x="5870105" y="2998176"/>
            <a:ext cx="1803369" cy="492632"/>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lIns="76389" tIns="38194" rIns="76389" bIns="38194" rtlCol="0">
            <a:spAutoFit/>
          </a:bodyPr>
          <a:lstStyle/>
          <a:p>
            <a:pPr algn="ctr"/>
            <a:r>
              <a:rPr lang="es-MX" sz="2700" dirty="0">
                <a:solidFill>
                  <a:schemeClr val="bg1">
                    <a:lumMod val="50000"/>
                  </a:schemeClr>
                </a:solidFill>
              </a:rPr>
              <a:t>Precisión</a:t>
            </a:r>
          </a:p>
        </p:txBody>
      </p:sp>
      <p:pic>
        <p:nvPicPr>
          <p:cNvPr id="17" name="Gráfico 16" descr="Cerebro izquierdo con relleno sólido">
            <a:extLst>
              <a:ext uri="{FF2B5EF4-FFF2-40B4-BE49-F238E27FC236}">
                <a16:creationId xmlns:a16="http://schemas.microsoft.com/office/drawing/2014/main" xmlns="" id="{B7DBDD11-0124-401A-92AA-D73F85EFA1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007345" y="2998176"/>
            <a:ext cx="2764444" cy="2242284"/>
          </a:xfrm>
          <a:prstGeom prst="rect">
            <a:avLst/>
          </a:prstGeom>
        </p:spPr>
      </p:pic>
      <p:pic>
        <p:nvPicPr>
          <p:cNvPr id="10" name="9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1" name="10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275844128"/>
      </p:ext>
    </p:extLst>
  </p:cSld>
  <p:clrMapOvr>
    <a:masterClrMapping/>
  </p:clrMapOvr>
  <mc:AlternateContent xmlns:mc="http://schemas.openxmlformats.org/markup-compatibility/2006">
    <mc:Choice xmlns:p14="http://schemas.microsoft.com/office/powerpoint/2010/main" Requires="p14">
      <p:transition spd="slow" p14:dur="50000" advTm="12968"/>
    </mc:Choice>
    <mc:Fallback>
      <p:transition spd="slow" advTm="12968"/>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60562270-5741-491E-A06A-4D74BB599020}"/>
              </a:ext>
            </a:extLst>
          </p:cNvPr>
          <p:cNvPicPr>
            <a:picLocks noChangeAspect="1"/>
          </p:cNvPicPr>
          <p:nvPr/>
        </p:nvPicPr>
        <p:blipFill rotWithShape="1">
          <a:blip r:embed="rId3"/>
          <a:srcRect l="18045" t="24930" r="14885" b="27404"/>
          <a:stretch/>
        </p:blipFill>
        <p:spPr>
          <a:xfrm>
            <a:off x="288235" y="153973"/>
            <a:ext cx="8341646" cy="2703528"/>
          </a:xfrm>
          <a:prstGeom prst="rect">
            <a:avLst/>
          </a:prstGeom>
        </p:spPr>
      </p:pic>
      <p:pic>
        <p:nvPicPr>
          <p:cNvPr id="6" name="Imagen 5">
            <a:extLst>
              <a:ext uri="{FF2B5EF4-FFF2-40B4-BE49-F238E27FC236}">
                <a16:creationId xmlns:a16="http://schemas.microsoft.com/office/drawing/2014/main" xmlns="" id="{8CBC0072-D2B4-453F-AFA7-F61846D9D044}"/>
              </a:ext>
            </a:extLst>
          </p:cNvPr>
          <p:cNvPicPr/>
          <p:nvPr/>
        </p:nvPicPr>
        <p:blipFill rotWithShape="1">
          <a:blip r:embed="rId4"/>
          <a:srcRect l="28683" t="35809" r="27529" b="39928"/>
          <a:stretch/>
        </p:blipFill>
        <p:spPr bwMode="auto">
          <a:xfrm>
            <a:off x="289756" y="3313743"/>
            <a:ext cx="8586076" cy="22472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333588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BFC6CD82-7BAE-491C-91EA-6955E86FD5E6}"/>
              </a:ext>
            </a:extLst>
          </p:cNvPr>
          <p:cNvPicPr/>
          <p:nvPr/>
        </p:nvPicPr>
        <p:blipFill rotWithShape="1">
          <a:blip r:embed="rId2"/>
          <a:srcRect l="28683" t="72495" r="27189" b="7929"/>
          <a:stretch/>
        </p:blipFill>
        <p:spPr bwMode="auto">
          <a:xfrm>
            <a:off x="191350" y="94752"/>
            <a:ext cx="8761300" cy="1717388"/>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xmlns="" id="{7BA50301-018C-4A84-97A8-4CB9239C4CAA}"/>
              </a:ext>
            </a:extLst>
          </p:cNvPr>
          <p:cNvPicPr/>
          <p:nvPr/>
        </p:nvPicPr>
        <p:blipFill rotWithShape="1">
          <a:blip r:embed="rId3"/>
          <a:srcRect l="28683" t="53657" r="27189" b="14659"/>
          <a:stretch/>
        </p:blipFill>
        <p:spPr bwMode="auto">
          <a:xfrm>
            <a:off x="191350" y="1989800"/>
            <a:ext cx="8761300" cy="2570158"/>
          </a:xfrm>
          <a:prstGeom prst="rect">
            <a:avLst/>
          </a:prstGeom>
          <a:ln>
            <a:noFill/>
          </a:ln>
          <a:extLst>
            <a:ext uri="{53640926-AAD7-44D8-BBD7-CCE9431645EC}">
              <a14:shadowObscured xmlns:a14="http://schemas.microsoft.com/office/drawing/2010/main"/>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50430262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0A22724-C797-4BBC-996F-C0BD75B6746E}"/>
              </a:ext>
            </a:extLst>
          </p:cNvPr>
          <p:cNvSpPr>
            <a:spLocks noGrp="1"/>
          </p:cNvSpPr>
          <p:nvPr>
            <p:ph type="title"/>
          </p:nvPr>
        </p:nvSpPr>
        <p:spPr/>
        <p:txBody>
          <a:bodyPr/>
          <a:lstStyle/>
          <a:p>
            <a:endParaRPr lang="es-MX"/>
          </a:p>
        </p:txBody>
      </p:sp>
      <p:pic>
        <p:nvPicPr>
          <p:cNvPr id="4" name="Imagen 3">
            <a:extLst>
              <a:ext uri="{FF2B5EF4-FFF2-40B4-BE49-F238E27FC236}">
                <a16:creationId xmlns:a16="http://schemas.microsoft.com/office/drawing/2014/main" xmlns="" id="{7B6CC5C7-BDC9-4D88-A568-7662855EAA5B}"/>
              </a:ext>
            </a:extLst>
          </p:cNvPr>
          <p:cNvPicPr/>
          <p:nvPr/>
        </p:nvPicPr>
        <p:blipFill rotWithShape="1">
          <a:blip r:embed="rId2"/>
          <a:srcRect l="29093" t="24126" r="27752" b="16182"/>
          <a:stretch/>
        </p:blipFill>
        <p:spPr bwMode="auto">
          <a:xfrm>
            <a:off x="205951" y="92532"/>
            <a:ext cx="8832792" cy="4597712"/>
          </a:xfrm>
          <a:prstGeom prst="rect">
            <a:avLst/>
          </a:prstGeom>
          <a:ln>
            <a:noFill/>
          </a:ln>
          <a:extLst>
            <a:ext uri="{53640926-AAD7-44D8-BBD7-CCE9431645EC}">
              <a14:shadowObscured xmlns:a14="http://schemas.microsoft.com/office/drawing/2010/main"/>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63336470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8D20DC2-3A24-41A9-AE90-F5C65E447257}"/>
              </a:ext>
            </a:extLst>
          </p:cNvPr>
          <p:cNvPicPr/>
          <p:nvPr/>
        </p:nvPicPr>
        <p:blipFill rotWithShape="1">
          <a:blip r:embed="rId2"/>
          <a:srcRect l="28683" t="27415" r="27699" b="29362"/>
          <a:stretch/>
        </p:blipFill>
        <p:spPr bwMode="auto">
          <a:xfrm>
            <a:off x="1" y="153974"/>
            <a:ext cx="9144000" cy="4394141"/>
          </a:xfrm>
          <a:prstGeom prst="rect">
            <a:avLst/>
          </a:prstGeom>
          <a:ln>
            <a:noFill/>
          </a:ln>
          <a:extLst>
            <a:ext uri="{53640926-AAD7-44D8-BBD7-CCE9431645EC}">
              <a14:shadowObscured xmlns:a14="http://schemas.microsoft.com/office/drawing/2010/main"/>
            </a:ext>
          </a:extLst>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644321235"/>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77DF23D-BB9A-462F-95F6-8407B69F6519}"/>
              </a:ext>
            </a:extLst>
          </p:cNvPr>
          <p:cNvPicPr>
            <a:picLocks noChangeAspect="1"/>
          </p:cNvPicPr>
          <p:nvPr/>
        </p:nvPicPr>
        <p:blipFill rotWithShape="1">
          <a:blip r:embed="rId2"/>
          <a:srcRect l="16130" t="30044" r="13127" b="36440"/>
          <a:stretch/>
        </p:blipFill>
        <p:spPr>
          <a:xfrm>
            <a:off x="154506" y="734331"/>
            <a:ext cx="8989494" cy="1942210"/>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84460205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 y="14912"/>
            <a:ext cx="9139705" cy="5711932"/>
          </a:xfrm>
          <a:prstGeom prst="rect">
            <a:avLst/>
          </a:prstGeom>
        </p:spPr>
      </p:pic>
      <p:sp>
        <p:nvSpPr>
          <p:cNvPr id="15" name="Rectángulo 9"/>
          <p:cNvSpPr/>
          <p:nvPr/>
        </p:nvSpPr>
        <p:spPr>
          <a:xfrm>
            <a:off x="75539" y="69273"/>
            <a:ext cx="8919398" cy="538799"/>
          </a:xfrm>
          <a:prstGeom prst="rect">
            <a:avLst/>
          </a:prstGeom>
        </p:spPr>
        <p:txBody>
          <a:bodyPr wrap="square" lIns="76389" tIns="38194" rIns="76389" bIns="38194">
            <a:spAutoFit/>
          </a:bodyPr>
          <a:lstStyle/>
          <a:p>
            <a:pPr algn="just"/>
            <a:r>
              <a:rPr lang="es-MX" sz="3000" dirty="0">
                <a:solidFill>
                  <a:schemeClr val="bg1"/>
                </a:solidFill>
                <a:cs typeface="Arial" panose="020B0604020202020204" pitchFamily="34" charset="0"/>
              </a:rPr>
              <a:t>Tipos de ajustes realizados</a:t>
            </a:r>
          </a:p>
        </p:txBody>
      </p:sp>
      <p:sp>
        <p:nvSpPr>
          <p:cNvPr id="14" name="CuadroTexto 13">
            <a:extLst>
              <a:ext uri="{FF2B5EF4-FFF2-40B4-BE49-F238E27FC236}">
                <a16:creationId xmlns:a16="http://schemas.microsoft.com/office/drawing/2014/main" xmlns="" id="{5409B56E-D0ED-42DB-80C3-C81DEC73B3FC}"/>
              </a:ext>
            </a:extLst>
          </p:cNvPr>
          <p:cNvSpPr txBox="1"/>
          <p:nvPr/>
        </p:nvSpPr>
        <p:spPr>
          <a:xfrm>
            <a:off x="292043" y="2516648"/>
            <a:ext cx="8702894" cy="769631"/>
          </a:xfrm>
          <a:prstGeom prst="rect">
            <a:avLst/>
          </a:prstGeom>
          <a:noFill/>
        </p:spPr>
        <p:txBody>
          <a:bodyPr wrap="square" lIns="76389" tIns="38194" rIns="76389" bIns="38194">
            <a:spAutoFit/>
          </a:bodyPr>
          <a:lstStyle/>
          <a:p>
            <a:pPr algn="ctr"/>
            <a:r>
              <a:rPr lang="es-MX" sz="4500" dirty="0">
                <a:latin typeface="Calibri" panose="020F0502020204030204" pitchFamily="34" charset="0"/>
                <a:ea typeface="Calibri" panose="020F0502020204030204" pitchFamily="34" charset="0"/>
                <a:cs typeface="Times New Roman" panose="02020603050405020304" pitchFamily="18" charset="0"/>
              </a:rPr>
              <a:t>f. Modificación en </a:t>
            </a:r>
            <a:r>
              <a:rPr lang="es-MX" sz="4500" b="1" dirty="0">
                <a:solidFill>
                  <a:srgbClr val="0070C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aplicabilidad</a:t>
            </a:r>
            <a:endParaRPr lang="es-MX" sz="45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85171175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 y="14912"/>
            <a:ext cx="9139705" cy="5711932"/>
          </a:xfrm>
          <a:prstGeom prst="rect">
            <a:avLst/>
          </a:prstGeom>
        </p:spPr>
      </p:pic>
      <p:sp>
        <p:nvSpPr>
          <p:cNvPr id="15" name="Rectángulo 9"/>
          <p:cNvSpPr/>
          <p:nvPr/>
        </p:nvSpPr>
        <p:spPr>
          <a:xfrm>
            <a:off x="75539" y="69273"/>
            <a:ext cx="8919398" cy="1000464"/>
          </a:xfrm>
          <a:prstGeom prst="rect">
            <a:avLst/>
          </a:prstGeom>
        </p:spPr>
        <p:txBody>
          <a:bodyPr wrap="square" lIns="76389" tIns="38194" rIns="76389" bIns="38194">
            <a:spAutoFit/>
          </a:bodyPr>
          <a:lstStyle/>
          <a:p>
            <a:pPr algn="just"/>
            <a:r>
              <a:rPr lang="es-MX" sz="3000">
                <a:solidFill>
                  <a:schemeClr val="bg1"/>
                </a:solidFill>
                <a:cs typeface="Arial" panose="020B0604020202020204" pitchFamily="34" charset="0"/>
              </a:rPr>
              <a:t>Obligaciones de transparencia que se modifican y tipos de ajustes realizados</a:t>
            </a:r>
            <a:endParaRPr lang="es-MX" sz="3000" dirty="0">
              <a:solidFill>
                <a:schemeClr val="bg1"/>
              </a:solidFill>
              <a:cs typeface="Arial" panose="020B0604020202020204" pitchFamily="34" charset="0"/>
            </a:endParaRPr>
          </a:p>
        </p:txBody>
      </p:sp>
      <p:sp>
        <p:nvSpPr>
          <p:cNvPr id="13" name="CuadroTexto 12">
            <a:extLst>
              <a:ext uri="{FF2B5EF4-FFF2-40B4-BE49-F238E27FC236}">
                <a16:creationId xmlns:a16="http://schemas.microsoft.com/office/drawing/2014/main" xmlns="" id="{CF13818D-83D0-468B-8419-81AF5B103162}"/>
              </a:ext>
            </a:extLst>
          </p:cNvPr>
          <p:cNvSpPr txBox="1"/>
          <p:nvPr/>
        </p:nvSpPr>
        <p:spPr>
          <a:xfrm>
            <a:off x="292029" y="2102029"/>
            <a:ext cx="7023643" cy="2847123"/>
          </a:xfrm>
          <a:prstGeom prst="rect">
            <a:avLst/>
          </a:prstGeom>
          <a:noFill/>
        </p:spPr>
        <p:txBody>
          <a:bodyPr wrap="square" lIns="76389" tIns="38194" rIns="76389" bIns="38194" rtlCol="0" anchor="t">
            <a:spAutoFit/>
          </a:bodyPr>
          <a:lstStyle/>
          <a:p>
            <a:pPr algn="just"/>
            <a:r>
              <a:rPr lang="es-MX" sz="2000" dirty="0">
                <a:latin typeface="Calibri" panose="020F0502020204030204" pitchFamily="34" charset="0"/>
                <a:ea typeface="Calibri" panose="020F0502020204030204" pitchFamily="34" charset="0"/>
                <a:cs typeface="Times New Roman" panose="02020603050405020304" pitchFamily="18" charset="0"/>
              </a:rPr>
              <a:t>Artículo 71, fracción I, inciso </a:t>
            </a:r>
            <a:r>
              <a:rPr lang="es-MX" sz="2000" b="1" i="1" dirty="0">
                <a:latin typeface="Calibri" panose="020F0502020204030204" pitchFamily="34" charset="0"/>
                <a:ea typeface="Calibri" panose="020F0502020204030204" pitchFamily="34" charset="0"/>
                <a:cs typeface="Times New Roman" panose="02020603050405020304" pitchFamily="18" charset="0"/>
              </a:rPr>
              <a:t>e. Los nombres de las personas a quienes se les habilitó para ejercer como corredores y notarios públicos…</a:t>
            </a:r>
            <a:r>
              <a:rPr lang="es-MX" sz="2000" dirty="0">
                <a:latin typeface="Calibri" panose="020F0502020204030204" pitchFamily="34" charset="0"/>
                <a:ea typeface="Calibri" panose="020F0502020204030204" pitchFamily="34" charset="0"/>
                <a:cs typeface="Times New Roman" panose="02020603050405020304" pitchFamily="18" charset="0"/>
              </a:rPr>
              <a:t>(p. 195 )</a:t>
            </a:r>
          </a:p>
          <a:p>
            <a:pPr algn="just"/>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algn="just"/>
            <a:r>
              <a:rPr lang="es-MX" sz="2000" dirty="0">
                <a:latin typeface="Calibri" panose="020F0502020204030204" pitchFamily="34" charset="0"/>
                <a:ea typeface="Calibri" panose="020F0502020204030204" pitchFamily="34" charset="0"/>
                <a:cs typeface="Times New Roman" panose="02020603050405020304" pitchFamily="18" charset="0"/>
              </a:rPr>
              <a:t>Artículo </a:t>
            </a:r>
            <a:r>
              <a:rPr lang="es-MX" sz="2000" b="1" i="1" dirty="0">
                <a:latin typeface="Calibri" panose="020F0502020204030204" pitchFamily="34" charset="0"/>
                <a:ea typeface="Calibri" panose="020F0502020204030204" pitchFamily="34" charset="0"/>
                <a:cs typeface="Times New Roman" panose="02020603050405020304" pitchFamily="18" charset="0"/>
              </a:rPr>
              <a:t>81. Los Organismos garantes, dentro de sus respectivas competencias, determinarán los casos en que las personas físicas o morales que reciban y ejerzan recursos públicos o realicen actos de autoridad, cumplirán con las obligaciones de transparencia y acceso a la información directamente</a:t>
            </a:r>
            <a:r>
              <a:rPr lang="es-MX" sz="2000" i="1" dirty="0">
                <a:latin typeface="Calibri" panose="020F0502020204030204" pitchFamily="34" charset="0"/>
                <a:ea typeface="Calibri" panose="020F0502020204030204" pitchFamily="34" charset="0"/>
                <a:cs typeface="Times New Roman" panose="02020603050405020304" pitchFamily="18" charset="0"/>
              </a:rPr>
              <a:t>…</a:t>
            </a:r>
            <a:r>
              <a:rPr lang="es-MX" sz="2000" dirty="0">
                <a:latin typeface="Calibri" panose="020F0502020204030204" pitchFamily="34" charset="0"/>
                <a:ea typeface="Calibri" panose="020F0502020204030204" pitchFamily="34" charset="0"/>
                <a:cs typeface="Times New Roman" panose="02020603050405020304" pitchFamily="18" charset="0"/>
              </a:rPr>
              <a:t> (p. 490)</a:t>
            </a:r>
          </a:p>
        </p:txBody>
      </p:sp>
      <p:pic>
        <p:nvPicPr>
          <p:cNvPr id="8" name="Gráfico 7" descr="Pantalla Táctil con relleno sólido">
            <a:hlinkClick r:id="rId4" action="ppaction://hlinkfile"/>
            <a:extLst>
              <a:ext uri="{FF2B5EF4-FFF2-40B4-BE49-F238E27FC236}">
                <a16:creationId xmlns:a16="http://schemas.microsoft.com/office/drawing/2014/main" xmlns="" id="{1846A3BF-5482-4A47-B6B5-323A6A83E5DC}"/>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040229" y="4002652"/>
            <a:ext cx="2111103" cy="1712349"/>
          </a:xfrm>
          <a:prstGeom prst="rect">
            <a:avLst/>
          </a:prstGeom>
        </p:spPr>
      </p:pic>
      <p:sp>
        <p:nvSpPr>
          <p:cNvPr id="10" name="CuadroTexto 9">
            <a:extLst>
              <a:ext uri="{FF2B5EF4-FFF2-40B4-BE49-F238E27FC236}">
                <a16:creationId xmlns:a16="http://schemas.microsoft.com/office/drawing/2014/main" xmlns="" id="{216D31C5-227F-4EF9-9E10-3238DC6302C8}"/>
              </a:ext>
            </a:extLst>
          </p:cNvPr>
          <p:cNvSpPr txBox="1"/>
          <p:nvPr/>
        </p:nvSpPr>
        <p:spPr>
          <a:xfrm>
            <a:off x="292029" y="1267509"/>
            <a:ext cx="8486418" cy="785020"/>
          </a:xfrm>
          <a:prstGeom prst="rect">
            <a:avLst/>
          </a:prstGeom>
          <a:noFill/>
        </p:spPr>
        <p:txBody>
          <a:bodyPr wrap="square" lIns="76389" tIns="38194" rIns="76389" bIns="38194">
            <a:spAutoFit/>
          </a:bodyPr>
          <a:lstStyle/>
          <a:p>
            <a:pPr algn="just"/>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f. </a:t>
            </a:r>
            <a:r>
              <a:rPr lang="es-MX" sz="2300" dirty="0">
                <a:latin typeface="Calibri" panose="020F0502020204030204" pitchFamily="34" charset="0"/>
                <a:ea typeface="Calibri" panose="020F0502020204030204" pitchFamily="34" charset="0"/>
                <a:cs typeface="Times New Roman" panose="02020603050405020304" pitchFamily="18" charset="0"/>
              </a:rPr>
              <a:t>Modificación en la </a:t>
            </a:r>
            <a:r>
              <a:rPr lang="es-MX" sz="23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aplicabilidad</a:t>
            </a:r>
            <a:r>
              <a:rPr lang="es-MX" sz="23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MX" sz="2300" dirty="0">
                <a:latin typeface="Calibri" panose="020F0502020204030204" pitchFamily="34" charset="0"/>
                <a:ea typeface="Calibri" panose="020F0502020204030204" pitchFamily="34" charset="0"/>
                <a:cs typeface="Times New Roman" panose="02020603050405020304" pitchFamily="18" charset="0"/>
              </a:rPr>
              <a:t>de dos obligaciones de transparencia.</a:t>
            </a:r>
          </a:p>
        </p:txBody>
      </p:sp>
      <p:pic>
        <p:nvPicPr>
          <p:cNvPr id="9" name="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567505968"/>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FF802AD-0FA8-48C5-834D-9ABBED316C8D}"/>
              </a:ext>
            </a:extLst>
          </p:cNvPr>
          <p:cNvPicPr/>
          <p:nvPr/>
        </p:nvPicPr>
        <p:blipFill rotWithShape="1">
          <a:blip r:embed="rId2"/>
          <a:srcRect l="21257" t="36398" r="20975" b="20475"/>
          <a:stretch/>
        </p:blipFill>
        <p:spPr bwMode="auto">
          <a:xfrm>
            <a:off x="146023" y="0"/>
            <a:ext cx="8997977" cy="3446617"/>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xmlns="" id="{FFA8C3F3-E94B-4A7C-8945-D1CCBD51D8FD}"/>
              </a:ext>
            </a:extLst>
          </p:cNvPr>
          <p:cNvPicPr>
            <a:picLocks noChangeAspect="1"/>
          </p:cNvPicPr>
          <p:nvPr/>
        </p:nvPicPr>
        <p:blipFill rotWithShape="1">
          <a:blip r:embed="rId3"/>
          <a:srcRect l="17406" t="26067" r="13288" b="45245"/>
          <a:stretch/>
        </p:blipFill>
        <p:spPr>
          <a:xfrm>
            <a:off x="146023" y="3624279"/>
            <a:ext cx="8997977" cy="1698474"/>
          </a:xfrm>
          <a:prstGeom prst="rect">
            <a:avLst/>
          </a:prstGeom>
        </p:spPr>
      </p:pic>
    </p:spTree>
    <p:extLst>
      <p:ext uri="{BB962C8B-B14F-4D97-AF65-F5344CB8AC3E}">
        <p14:creationId xmlns:p14="http://schemas.microsoft.com/office/powerpoint/2010/main" val="340548348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BC2483A-BE8A-41C3-9A14-3CB793F6A162}"/>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A20AA0E6-E071-4883-9212-AE4C40DAFF50}"/>
              </a:ext>
            </a:extLst>
          </p:cNvPr>
          <p:cNvPicPr>
            <a:picLocks noGrp="1"/>
          </p:cNvPicPr>
          <p:nvPr>
            <p:ph idx="1"/>
          </p:nvPr>
        </p:nvPicPr>
        <p:blipFill rotWithShape="1">
          <a:blip r:embed="rId2"/>
          <a:srcRect l="19701" t="24871" r="18408" b="23950"/>
          <a:stretch/>
        </p:blipFill>
        <p:spPr bwMode="auto">
          <a:xfrm>
            <a:off x="131420" y="1"/>
            <a:ext cx="8881161" cy="2984700"/>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xmlns="" id="{2FE8716C-BEF9-408A-B137-ED73B6738C00}"/>
              </a:ext>
            </a:extLst>
          </p:cNvPr>
          <p:cNvPicPr>
            <a:picLocks noChangeAspect="1"/>
          </p:cNvPicPr>
          <p:nvPr/>
        </p:nvPicPr>
        <p:blipFill rotWithShape="1">
          <a:blip r:embed="rId3"/>
          <a:srcRect l="17726" t="25499" r="15044" b="37662"/>
          <a:stretch/>
        </p:blipFill>
        <p:spPr>
          <a:xfrm>
            <a:off x="0" y="3213565"/>
            <a:ext cx="9148046" cy="2285903"/>
          </a:xfrm>
          <a:prstGeom prst="rect">
            <a:avLst/>
          </a:prstGeom>
        </p:spPr>
      </p:pic>
    </p:spTree>
    <p:extLst>
      <p:ext uri="{BB962C8B-B14F-4D97-AF65-F5344CB8AC3E}">
        <p14:creationId xmlns:p14="http://schemas.microsoft.com/office/powerpoint/2010/main" val="3536738611"/>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 y="4593"/>
            <a:ext cx="9139705" cy="5711932"/>
          </a:xfrm>
          <a:prstGeom prst="rect">
            <a:avLst/>
          </a:prstGeom>
        </p:spPr>
      </p:pic>
      <p:sp>
        <p:nvSpPr>
          <p:cNvPr id="7" name="CuadroTexto 6">
            <a:extLst>
              <a:ext uri="{FF2B5EF4-FFF2-40B4-BE49-F238E27FC236}">
                <a16:creationId xmlns:a16="http://schemas.microsoft.com/office/drawing/2014/main" xmlns="" id="{9EAEAA51-3FE9-4C2F-AC27-DDB91E62364F}"/>
              </a:ext>
            </a:extLst>
          </p:cNvPr>
          <p:cNvSpPr txBox="1"/>
          <p:nvPr/>
        </p:nvSpPr>
        <p:spPr>
          <a:xfrm>
            <a:off x="4097435" y="1796207"/>
            <a:ext cx="4871341" cy="2924067"/>
          </a:xfrm>
          <a:prstGeom prst="rect">
            <a:avLst/>
          </a:prstGeom>
          <a:noFill/>
          <a:ln cap="rnd">
            <a:noFill/>
            <a:bevel/>
          </a:ln>
        </p:spPr>
        <p:txBody>
          <a:bodyPr wrap="square" lIns="76389" tIns="38194" rIns="76389" bIns="38194">
            <a:spAutoFit/>
          </a:bodyPr>
          <a:lstStyle/>
          <a:p>
            <a:pPr algn="ctr"/>
            <a:r>
              <a:rPr lang="es-MX" sz="3700" dirty="0">
                <a:ea typeface="+mj-ea"/>
                <a:cs typeface="+mj-cs"/>
              </a:rPr>
              <a:t>Modificaciones a los Lineamientos Técnicos Generales para tener </a:t>
            </a:r>
            <a:r>
              <a:rPr lang="es-MX" sz="3700" dirty="0">
                <a:solidFill>
                  <a:srgbClr val="0070C0"/>
                </a:solidFill>
                <a:effectLst>
                  <a:outerShdw blurRad="38100" dist="38100" dir="2700000" algn="tl">
                    <a:srgbClr val="000000">
                      <a:alpha val="43137"/>
                    </a:srgbClr>
                  </a:outerShdw>
                </a:effectLst>
                <a:ea typeface="+mj-ea"/>
                <a:cs typeface="+mj-cs"/>
              </a:rPr>
              <a:t>concordancia con alguna norma general</a:t>
            </a:r>
          </a:p>
        </p:txBody>
      </p:sp>
      <p:pic>
        <p:nvPicPr>
          <p:cNvPr id="8" name="Gráfico 7" descr="Libros con relleno sólido">
            <a:extLst>
              <a:ext uri="{FF2B5EF4-FFF2-40B4-BE49-F238E27FC236}">
                <a16:creationId xmlns:a16="http://schemas.microsoft.com/office/drawing/2014/main" xmlns="" id="{B47481BF-C2B3-41AA-B225-42D125AE55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75225" y="1678907"/>
            <a:ext cx="3454934" cy="2802351"/>
          </a:xfrm>
          <a:prstGeom prst="rect">
            <a:avLst/>
          </a:prstGeom>
        </p:spPr>
      </p:pic>
      <p:cxnSp>
        <p:nvCxnSpPr>
          <p:cNvPr id="10" name="Conector recto 9">
            <a:extLst>
              <a:ext uri="{FF2B5EF4-FFF2-40B4-BE49-F238E27FC236}">
                <a16:creationId xmlns:a16="http://schemas.microsoft.com/office/drawing/2014/main" xmlns="" id="{58874AE2-2C47-4DE4-B505-2B270EBC1C07}"/>
              </a:ext>
            </a:extLst>
          </p:cNvPr>
          <p:cNvCxnSpPr/>
          <p:nvPr/>
        </p:nvCxnSpPr>
        <p:spPr>
          <a:xfrm>
            <a:off x="3942585" y="1233742"/>
            <a:ext cx="0" cy="3989483"/>
          </a:xfrm>
          <a:prstGeom prst="line">
            <a:avLst/>
          </a:prstGeom>
          <a:ln w="5715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42736118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39705" cy="5711932"/>
          </a:xfrm>
          <a:prstGeom prst="rect">
            <a:avLst/>
          </a:prstGeom>
        </p:spPr>
      </p:pic>
      <p:sp>
        <p:nvSpPr>
          <p:cNvPr id="15" name="Rectángulo 9"/>
          <p:cNvSpPr/>
          <p:nvPr/>
        </p:nvSpPr>
        <p:spPr>
          <a:xfrm>
            <a:off x="75539" y="-25912"/>
            <a:ext cx="8782972" cy="1092797"/>
          </a:xfrm>
          <a:prstGeom prst="rect">
            <a:avLst/>
          </a:prstGeom>
        </p:spPr>
        <p:txBody>
          <a:bodyPr wrap="square" lIns="76389" tIns="38194" rIns="76389" bIns="38194">
            <a:spAutoFit/>
          </a:bodyPr>
          <a:lstStyle/>
          <a:p>
            <a:r>
              <a:rPr lang="es-MX" sz="3300" dirty="0">
                <a:solidFill>
                  <a:srgbClr val="FCFCFC"/>
                </a:solidFill>
                <a:ea typeface="+mj-ea"/>
                <a:cs typeface="+mj-cs"/>
              </a:rPr>
              <a:t>Relación de obligaciones de transparencia y formatos modificados</a:t>
            </a:r>
          </a:p>
        </p:txBody>
      </p:sp>
      <p:sp>
        <p:nvSpPr>
          <p:cNvPr id="18" name="CuadroTexto 17">
            <a:extLst>
              <a:ext uri="{FF2B5EF4-FFF2-40B4-BE49-F238E27FC236}">
                <a16:creationId xmlns:a16="http://schemas.microsoft.com/office/drawing/2014/main" xmlns="" id="{AD2AFC12-69AA-4F48-B692-692A90989648}"/>
              </a:ext>
            </a:extLst>
          </p:cNvPr>
          <p:cNvSpPr txBox="1"/>
          <p:nvPr/>
        </p:nvSpPr>
        <p:spPr>
          <a:xfrm>
            <a:off x="285490" y="1130928"/>
            <a:ext cx="8782972" cy="461855"/>
          </a:xfrm>
          <a:prstGeom prst="rect">
            <a:avLst/>
          </a:prstGeom>
          <a:noFill/>
        </p:spPr>
        <p:txBody>
          <a:bodyPr wrap="square" lIns="76389" tIns="38194" rIns="76389" bIns="38194">
            <a:spAutoFit/>
          </a:bodyPr>
          <a:lstStyle/>
          <a:p>
            <a:pPr algn="just"/>
            <a:r>
              <a:rPr lang="es-MX" sz="2500" dirty="0"/>
              <a:t>Las modificaciones a los Lineamientos Técnicos se hicieron a:</a:t>
            </a:r>
            <a:endParaRPr lang="es-MX" sz="2500" b="1" dirty="0"/>
          </a:p>
        </p:txBody>
      </p:sp>
      <p:sp>
        <p:nvSpPr>
          <p:cNvPr id="16" name="CuadroTexto 15">
            <a:extLst>
              <a:ext uri="{FF2B5EF4-FFF2-40B4-BE49-F238E27FC236}">
                <a16:creationId xmlns:a16="http://schemas.microsoft.com/office/drawing/2014/main" xmlns="" id="{C46226EA-F6E7-4D4E-AB5E-9A738BAABF67}"/>
              </a:ext>
            </a:extLst>
          </p:cNvPr>
          <p:cNvSpPr txBox="1"/>
          <p:nvPr/>
        </p:nvSpPr>
        <p:spPr>
          <a:xfrm>
            <a:off x="2226205" y="2286324"/>
            <a:ext cx="4687296" cy="431077"/>
          </a:xfrm>
          <a:prstGeom prst="rect">
            <a:avLst/>
          </a:prstGeom>
          <a:noFill/>
        </p:spPr>
        <p:txBody>
          <a:bodyPr wrap="square" lIns="76389" tIns="38194" rIns="76389" bIns="38194">
            <a:spAutoFit/>
          </a:bodyPr>
          <a:lstStyle/>
          <a:p>
            <a:pPr lvl="1" algn="just"/>
            <a:r>
              <a:rPr lang="es-MX" sz="2300" b="1" dirty="0"/>
              <a:t>3 Disposiciones generales</a:t>
            </a:r>
          </a:p>
        </p:txBody>
      </p:sp>
      <p:sp>
        <p:nvSpPr>
          <p:cNvPr id="20" name="CuadroTexto 19">
            <a:extLst>
              <a:ext uri="{FF2B5EF4-FFF2-40B4-BE49-F238E27FC236}">
                <a16:creationId xmlns:a16="http://schemas.microsoft.com/office/drawing/2014/main" xmlns="" id="{0D6A817E-ABD0-4BEE-A241-CA65EB3FAFCC}"/>
              </a:ext>
            </a:extLst>
          </p:cNvPr>
          <p:cNvSpPr txBox="1"/>
          <p:nvPr/>
        </p:nvSpPr>
        <p:spPr>
          <a:xfrm>
            <a:off x="2227787" y="3077829"/>
            <a:ext cx="6010066" cy="785020"/>
          </a:xfrm>
          <a:prstGeom prst="rect">
            <a:avLst/>
          </a:prstGeom>
          <a:noFill/>
        </p:spPr>
        <p:txBody>
          <a:bodyPr wrap="square" lIns="76389" tIns="38194" rIns="76389" bIns="38194">
            <a:spAutoFit/>
          </a:bodyPr>
          <a:lstStyle/>
          <a:p>
            <a:pPr lvl="1" algn="just"/>
            <a:r>
              <a:rPr lang="es-MX" sz="2300" b="1" dirty="0"/>
              <a:t>37 Obligaciones de transparencia (OT):</a:t>
            </a:r>
            <a:r>
              <a:rPr lang="es-MX" sz="2300" dirty="0"/>
              <a:t> (26 comunes y 11 específicas)</a:t>
            </a:r>
          </a:p>
        </p:txBody>
      </p:sp>
      <p:sp>
        <p:nvSpPr>
          <p:cNvPr id="22" name="CuadroTexto 21">
            <a:extLst>
              <a:ext uri="{FF2B5EF4-FFF2-40B4-BE49-F238E27FC236}">
                <a16:creationId xmlns:a16="http://schemas.microsoft.com/office/drawing/2014/main" xmlns="" id="{7CC33544-49CE-4FCF-AEC9-E7982715A18F}"/>
              </a:ext>
            </a:extLst>
          </p:cNvPr>
          <p:cNvSpPr txBox="1"/>
          <p:nvPr/>
        </p:nvSpPr>
        <p:spPr>
          <a:xfrm>
            <a:off x="2226205" y="4206547"/>
            <a:ext cx="3969530" cy="431077"/>
          </a:xfrm>
          <a:prstGeom prst="rect">
            <a:avLst/>
          </a:prstGeom>
          <a:noFill/>
        </p:spPr>
        <p:txBody>
          <a:bodyPr wrap="square" lIns="76389" tIns="38194" rIns="76389" bIns="38194">
            <a:spAutoFit/>
          </a:bodyPr>
          <a:lstStyle/>
          <a:p>
            <a:pPr lvl="1" algn="just"/>
            <a:r>
              <a:rPr lang="es-MX" sz="2300" b="1" dirty="0"/>
              <a:t>34 Formatos </a:t>
            </a:r>
          </a:p>
        </p:txBody>
      </p:sp>
      <p:pic>
        <p:nvPicPr>
          <p:cNvPr id="28" name="Gráfico 27" descr="Documento contorno">
            <a:extLst>
              <a:ext uri="{FF2B5EF4-FFF2-40B4-BE49-F238E27FC236}">
                <a16:creationId xmlns:a16="http://schemas.microsoft.com/office/drawing/2014/main" xmlns="" id="{86CC7926-4264-4BC7-903C-A6480AF6DCC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11314" y="1660758"/>
            <a:ext cx="1532304" cy="1242876"/>
          </a:xfrm>
          <a:prstGeom prst="rect">
            <a:avLst/>
          </a:prstGeom>
        </p:spPr>
      </p:pic>
      <p:pic>
        <p:nvPicPr>
          <p:cNvPr id="30" name="Gráfico 29" descr="Blog con relleno sólido">
            <a:extLst>
              <a:ext uri="{FF2B5EF4-FFF2-40B4-BE49-F238E27FC236}">
                <a16:creationId xmlns:a16="http://schemas.microsoft.com/office/drawing/2014/main" xmlns="" id="{132B9A7F-CB59-4E60-9607-1B3A56A69CB8}"/>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50601" y="3805642"/>
            <a:ext cx="1609833" cy="1305760"/>
          </a:xfrm>
          <a:prstGeom prst="rect">
            <a:avLst/>
          </a:prstGeom>
        </p:spPr>
      </p:pic>
      <p:pic>
        <p:nvPicPr>
          <p:cNvPr id="32" name="Gráfico 31" descr="Cmd (terminal) con relleno sólido">
            <a:extLst>
              <a:ext uri="{FF2B5EF4-FFF2-40B4-BE49-F238E27FC236}">
                <a16:creationId xmlns:a16="http://schemas.microsoft.com/office/drawing/2014/main" xmlns="" id="{B9E26C30-6050-4D00-ADFE-B09817A6A506}"/>
              </a:ext>
            </a:extLst>
          </p:cNvPr>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11314" y="2792382"/>
            <a:ext cx="1532303" cy="1242875"/>
          </a:xfrm>
          <a:prstGeom prst="rect">
            <a:avLst/>
          </a:prstGeom>
        </p:spPr>
      </p:pic>
      <p:pic>
        <p:nvPicPr>
          <p:cNvPr id="13" name="12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4" name="13 Imag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013014645"/>
      </p:ext>
    </p:extLst>
  </p:cSld>
  <p:clrMapOvr>
    <a:masterClrMapping/>
  </p:clrMapOvr>
  <mc:AlternateContent xmlns:mc="http://schemas.openxmlformats.org/markup-compatibility/2006">
    <mc:Choice xmlns:p14="http://schemas.microsoft.com/office/powerpoint/2010/main" Requires="p14">
      <p:transition spd="slow" p14:dur="50000" advTm="10781"/>
    </mc:Choice>
    <mc:Fallback>
      <p:transition spd="slow" advTm="107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16437"/>
            <a:ext cx="9139705" cy="5711932"/>
          </a:xfrm>
          <a:prstGeom prst="rect">
            <a:avLst/>
          </a:prstGeom>
        </p:spPr>
      </p:pic>
      <p:sp>
        <p:nvSpPr>
          <p:cNvPr id="15" name="Rectángulo 9"/>
          <p:cNvSpPr/>
          <p:nvPr/>
        </p:nvSpPr>
        <p:spPr>
          <a:xfrm>
            <a:off x="166719" y="-30093"/>
            <a:ext cx="8782972" cy="1092797"/>
          </a:xfrm>
          <a:prstGeom prst="rect">
            <a:avLst/>
          </a:prstGeom>
        </p:spPr>
        <p:txBody>
          <a:bodyPr wrap="square" lIns="76389" tIns="38194" rIns="76389" bIns="38194">
            <a:spAutoFit/>
          </a:bodyPr>
          <a:lstStyle/>
          <a:p>
            <a:r>
              <a:rPr lang="es-MX" sz="3300" dirty="0">
                <a:solidFill>
                  <a:srgbClr val="FCFCFC"/>
                </a:solidFill>
                <a:ea typeface="+mj-ea"/>
                <a:cs typeface="+mj-cs"/>
              </a:rPr>
              <a:t>Obligaciones de transparencia que se ajustan por alguna modificación en normativa</a:t>
            </a:r>
          </a:p>
        </p:txBody>
      </p:sp>
      <p:graphicFrame>
        <p:nvGraphicFramePr>
          <p:cNvPr id="6" name="Tabla 5">
            <a:extLst>
              <a:ext uri="{FF2B5EF4-FFF2-40B4-BE49-F238E27FC236}">
                <a16:creationId xmlns:a16="http://schemas.microsoft.com/office/drawing/2014/main" xmlns="" id="{39A40B6C-D56B-4392-96D2-671413BB5CCA}"/>
              </a:ext>
            </a:extLst>
          </p:cNvPr>
          <p:cNvGraphicFramePr>
            <a:graphicFrameLocks noGrp="1"/>
          </p:cNvGraphicFramePr>
          <p:nvPr>
            <p:extLst>
              <p:ext uri="{D42A27DB-BD31-4B8C-83A1-F6EECF244321}">
                <p14:modId xmlns:p14="http://schemas.microsoft.com/office/powerpoint/2010/main" val="2126156510"/>
              </p:ext>
            </p:extLst>
          </p:nvPr>
        </p:nvGraphicFramePr>
        <p:xfrm>
          <a:off x="219034" y="1154145"/>
          <a:ext cx="8584352" cy="4469813"/>
        </p:xfrm>
        <a:graphic>
          <a:graphicData uri="http://schemas.openxmlformats.org/drawingml/2006/table">
            <a:tbl>
              <a:tblPr firstRow="1" firstCol="1" bandRow="1">
                <a:tableStyleId>{5A111915-BE36-4E01-A7E5-04B1672EAD32}</a:tableStyleId>
              </a:tblPr>
              <a:tblGrid>
                <a:gridCol w="438483">
                  <a:extLst>
                    <a:ext uri="{9D8B030D-6E8A-4147-A177-3AD203B41FA5}">
                      <a16:colId xmlns:a16="http://schemas.microsoft.com/office/drawing/2014/main" xmlns="" val="291229222"/>
                    </a:ext>
                  </a:extLst>
                </a:gridCol>
                <a:gridCol w="3816199">
                  <a:extLst>
                    <a:ext uri="{9D8B030D-6E8A-4147-A177-3AD203B41FA5}">
                      <a16:colId xmlns:a16="http://schemas.microsoft.com/office/drawing/2014/main" xmlns="" val="2640400276"/>
                    </a:ext>
                  </a:extLst>
                </a:gridCol>
                <a:gridCol w="4329670">
                  <a:extLst>
                    <a:ext uri="{9D8B030D-6E8A-4147-A177-3AD203B41FA5}">
                      <a16:colId xmlns:a16="http://schemas.microsoft.com/office/drawing/2014/main" xmlns="" val="2344451515"/>
                    </a:ext>
                  </a:extLst>
                </a:gridCol>
              </a:tblGrid>
              <a:tr h="663109">
                <a:tc>
                  <a:txBody>
                    <a:bodyPr/>
                    <a:lstStyle/>
                    <a:p>
                      <a:pPr algn="ctr">
                        <a:lnSpc>
                          <a:spcPct val="115000"/>
                        </a:lnSpc>
                        <a:spcAft>
                          <a:spcPts val="1000"/>
                        </a:spcAft>
                      </a:pPr>
                      <a:r>
                        <a:rPr lang="es-MX" sz="1600" dirty="0">
                          <a:solidFill>
                            <a:schemeClr val="bg1"/>
                          </a:solidFill>
                          <a:effectLst/>
                          <a:latin typeface="+mn-lt"/>
                          <a:ea typeface="Calibri" panose="020F0502020204030204" pitchFamily="34" charset="0"/>
                          <a:cs typeface="Times New Roman" panose="02020603050405020304" pitchFamily="18" charset="0"/>
                        </a:rPr>
                        <a:t>No.</a:t>
                      </a: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Aft>
                          <a:spcPts val="1000"/>
                        </a:spcAft>
                      </a:pPr>
                      <a:r>
                        <a:rPr lang="es-ES" sz="1600" dirty="0">
                          <a:solidFill>
                            <a:schemeClr val="bg1"/>
                          </a:solidFill>
                          <a:effectLst/>
                          <a:latin typeface="+mn-lt"/>
                        </a:rPr>
                        <a:t>Obligación de transparencia común</a:t>
                      </a:r>
                    </a:p>
                    <a:p>
                      <a:pPr algn="ctr">
                        <a:lnSpc>
                          <a:spcPct val="115000"/>
                        </a:lnSpc>
                        <a:spcAft>
                          <a:spcPts val="1000"/>
                        </a:spcAft>
                      </a:pPr>
                      <a:r>
                        <a:rPr lang="es-ES" sz="1600" dirty="0">
                          <a:solidFill>
                            <a:schemeClr val="bg1"/>
                          </a:solidFill>
                          <a:effectLst/>
                          <a:latin typeface="+mn-lt"/>
                          <a:ea typeface="Calibri" panose="020F0502020204030204" pitchFamily="34" charset="0"/>
                          <a:cs typeface="Times New Roman" panose="02020603050405020304" pitchFamily="18" charset="0"/>
                        </a:rPr>
                        <a:t>Artículo 70</a:t>
                      </a:r>
                      <a:endParaRPr lang="es-MX" sz="1600" dirty="0">
                        <a:solidFill>
                          <a:schemeClr val="bg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Aft>
                          <a:spcPts val="1000"/>
                        </a:spcAft>
                      </a:pPr>
                      <a:r>
                        <a:rPr lang="es-ES" sz="1600" dirty="0">
                          <a:solidFill>
                            <a:schemeClr val="bg1"/>
                          </a:solidFill>
                          <a:effectLst/>
                          <a:latin typeface="+mn-lt"/>
                        </a:rPr>
                        <a:t>Normatividad origen de la modificación</a:t>
                      </a:r>
                      <a:endParaRPr lang="es-MX" sz="1600" dirty="0">
                        <a:solidFill>
                          <a:schemeClr val="bg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xmlns="" val="4053309701"/>
                  </a:ext>
                </a:extLst>
              </a:tr>
              <a:tr h="569343">
                <a:tc>
                  <a:txBody>
                    <a:bodyPr/>
                    <a:lstStyle/>
                    <a:p>
                      <a:pPr algn="ctr">
                        <a:lnSpc>
                          <a:spcPct val="115000"/>
                        </a:lnSpc>
                        <a:spcAft>
                          <a:spcPts val="1000"/>
                        </a:spcAft>
                      </a:pPr>
                      <a:r>
                        <a:rPr lang="es-MX" sz="1600" b="0" dirty="0">
                          <a:solidFill>
                            <a:schemeClr val="tx1"/>
                          </a:solidFill>
                          <a:effectLst/>
                          <a:latin typeface="+mn-lt"/>
                          <a:ea typeface="Calibri" panose="020F0502020204030204" pitchFamily="34" charset="0"/>
                          <a:cs typeface="Times New Roman" panose="02020603050405020304" pitchFamily="18" charset="0"/>
                        </a:rPr>
                        <a:t>1</a:t>
                      </a: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dirty="0">
                          <a:solidFill>
                            <a:schemeClr val="tx1"/>
                          </a:solidFill>
                          <a:effectLst/>
                          <a:latin typeface="+mn-lt"/>
                        </a:rPr>
                        <a:t>Fracción XII. Declaraciones patrimoniales</a:t>
                      </a:r>
                      <a:endParaRPr lang="es-MX" sz="1600"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s-ES" sz="1600" b="1" dirty="0">
                          <a:solidFill>
                            <a:schemeClr val="tx1"/>
                          </a:solidFill>
                          <a:effectLst/>
                          <a:latin typeface="+mn-lt"/>
                        </a:rPr>
                        <a:t>Ley General de Responsabilidades Administrativas</a:t>
                      </a:r>
                      <a:endParaRPr lang="es-MX" sz="1600" b="1"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680526748"/>
                  </a:ext>
                </a:extLst>
              </a:tr>
              <a:tr h="1423358">
                <a:tc>
                  <a:txBody>
                    <a:bodyPr/>
                    <a:lstStyle/>
                    <a:p>
                      <a:pPr algn="ctr">
                        <a:lnSpc>
                          <a:spcPct val="115000"/>
                        </a:lnSpc>
                        <a:spcAft>
                          <a:spcPts val="1000"/>
                        </a:spcAft>
                      </a:pPr>
                      <a:r>
                        <a:rPr lang="es-MX" sz="1600" b="0" dirty="0">
                          <a:solidFill>
                            <a:schemeClr val="tx1"/>
                          </a:solidFill>
                          <a:effectLst/>
                          <a:latin typeface="+mn-lt"/>
                          <a:ea typeface="Calibri" panose="020F0502020204030204" pitchFamily="34" charset="0"/>
                          <a:cs typeface="Times New Roman" panose="02020603050405020304" pitchFamily="18" charset="0"/>
                        </a:rPr>
                        <a:t>2</a:t>
                      </a: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dirty="0">
                          <a:solidFill>
                            <a:schemeClr val="tx1"/>
                          </a:solidFill>
                          <a:effectLst/>
                          <a:latin typeface="+mn-lt"/>
                        </a:rPr>
                        <a:t>Fracción XV. Programas sociales</a:t>
                      </a:r>
                      <a:endParaRPr lang="es-MX" sz="1600"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s-ES" sz="1600" b="1" dirty="0">
                          <a:solidFill>
                            <a:schemeClr val="tx1"/>
                          </a:solidFill>
                          <a:effectLst/>
                          <a:latin typeface="+mn-lt"/>
                        </a:rPr>
                        <a:t>Lineamientos para la constitución, actualización, autenticidad, inalterabilidad, seguridad y difusión de la información del Padrón de Beneficiarios</a:t>
                      </a:r>
                      <a:endParaRPr lang="es-MX" sz="1600" b="1"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868075121"/>
                  </a:ext>
                </a:extLst>
              </a:tr>
              <a:tr h="569343">
                <a:tc>
                  <a:txBody>
                    <a:bodyPr/>
                    <a:lstStyle/>
                    <a:p>
                      <a:pPr algn="ctr">
                        <a:lnSpc>
                          <a:spcPct val="115000"/>
                        </a:lnSpc>
                        <a:spcAft>
                          <a:spcPts val="1000"/>
                        </a:spcAft>
                      </a:pPr>
                      <a:r>
                        <a:rPr lang="es-MX" sz="1600" b="0" dirty="0">
                          <a:solidFill>
                            <a:schemeClr val="tx1"/>
                          </a:solidFill>
                          <a:effectLst/>
                          <a:latin typeface="+mn-lt"/>
                          <a:ea typeface="Calibri" panose="020F0502020204030204" pitchFamily="34" charset="0"/>
                          <a:cs typeface="Times New Roman" panose="02020603050405020304" pitchFamily="18" charset="0"/>
                        </a:rPr>
                        <a:t>3</a:t>
                      </a: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dirty="0">
                          <a:solidFill>
                            <a:schemeClr val="tx1"/>
                          </a:solidFill>
                          <a:effectLst/>
                          <a:latin typeface="+mn-lt"/>
                        </a:rPr>
                        <a:t>Fracción XVIII. Servidores públicos con sanciones administrativas </a:t>
                      </a:r>
                      <a:endParaRPr lang="es-MX" sz="1600"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s-ES" sz="1600" b="1" dirty="0">
                          <a:solidFill>
                            <a:schemeClr val="tx1"/>
                          </a:solidFill>
                          <a:effectLst/>
                          <a:latin typeface="+mn-lt"/>
                        </a:rPr>
                        <a:t> Ley General del Sistema Nacional Anticorrupción</a:t>
                      </a:r>
                      <a:endParaRPr lang="es-MX" sz="1600" b="1"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860731139"/>
                  </a:ext>
                </a:extLst>
              </a:tr>
              <a:tr h="485606">
                <a:tc>
                  <a:txBody>
                    <a:bodyPr/>
                    <a:lstStyle/>
                    <a:p>
                      <a:pPr algn="ctr">
                        <a:lnSpc>
                          <a:spcPct val="115000"/>
                        </a:lnSpc>
                        <a:spcAft>
                          <a:spcPts val="1000"/>
                        </a:spcAft>
                      </a:pPr>
                      <a:r>
                        <a:rPr lang="es-MX" sz="1600" b="0" dirty="0">
                          <a:solidFill>
                            <a:schemeClr val="tx1"/>
                          </a:solidFill>
                          <a:effectLst/>
                          <a:latin typeface="+mn-lt"/>
                          <a:ea typeface="Calibri" panose="020F0502020204030204" pitchFamily="34" charset="0"/>
                          <a:cs typeface="Times New Roman" panose="02020603050405020304" pitchFamily="18" charset="0"/>
                        </a:rPr>
                        <a:t>4</a:t>
                      </a: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dirty="0">
                          <a:solidFill>
                            <a:schemeClr val="tx1"/>
                          </a:solidFill>
                          <a:effectLst/>
                          <a:latin typeface="+mn-lt"/>
                        </a:rPr>
                        <a:t>Fracción XIX. Servicios</a:t>
                      </a:r>
                      <a:endParaRPr lang="es-MX" sz="1600"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rowSpan="2">
                  <a:txBody>
                    <a:bodyPr/>
                    <a:lstStyle/>
                    <a:p>
                      <a:pPr algn="ctr">
                        <a:lnSpc>
                          <a:spcPct val="115000"/>
                        </a:lnSpc>
                        <a:spcAft>
                          <a:spcPts val="1000"/>
                        </a:spcAft>
                      </a:pPr>
                      <a:r>
                        <a:rPr lang="es-ES" sz="1600" b="1" dirty="0">
                          <a:solidFill>
                            <a:schemeClr val="tx1"/>
                          </a:solidFill>
                          <a:effectLst/>
                          <a:latin typeface="+mn-lt"/>
                        </a:rPr>
                        <a:t>Ley General de Mejora Regulatoria</a:t>
                      </a:r>
                      <a:endParaRPr lang="es-MX" sz="1600" b="1" dirty="0">
                        <a:solidFill>
                          <a:schemeClr val="tx1"/>
                        </a:solidFill>
                        <a:effectLst/>
                        <a:latin typeface="+mn-lt"/>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197481869"/>
                  </a:ext>
                </a:extLst>
              </a:tr>
              <a:tr h="734331">
                <a:tc>
                  <a:txBody>
                    <a:bodyPr/>
                    <a:lstStyle/>
                    <a:p>
                      <a:pPr algn="ctr">
                        <a:lnSpc>
                          <a:spcPct val="115000"/>
                        </a:lnSpc>
                        <a:spcAft>
                          <a:spcPts val="1000"/>
                        </a:spcAft>
                      </a:pPr>
                      <a:r>
                        <a:rPr lang="es-MX" sz="1600" b="0" dirty="0">
                          <a:solidFill>
                            <a:schemeClr val="tx1"/>
                          </a:solidFill>
                          <a:effectLst/>
                          <a:latin typeface="+mn-lt"/>
                          <a:ea typeface="Calibri" panose="020F0502020204030204" pitchFamily="34" charset="0"/>
                          <a:cs typeface="Times New Roman" panose="02020603050405020304" pitchFamily="18" charset="0"/>
                        </a:rPr>
                        <a:t>5</a:t>
                      </a: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dirty="0">
                          <a:solidFill>
                            <a:schemeClr val="tx1"/>
                          </a:solidFill>
                          <a:effectLst/>
                          <a:latin typeface="+mn-lt"/>
                        </a:rPr>
                        <a:t>Fracción XX. Trámites</a:t>
                      </a:r>
                      <a:endParaRPr lang="es-MX" sz="1600" dirty="0">
                        <a:solidFill>
                          <a:schemeClr val="tx1"/>
                        </a:solidFill>
                        <a:effectLst/>
                        <a:latin typeface="+mn-lt"/>
                        <a:ea typeface="Calibri" panose="020F0502020204030204" pitchFamily="34" charset="0"/>
                        <a:cs typeface="Times New Roman" panose="02020603050405020304" pitchFamily="18" charset="0"/>
                      </a:endParaRPr>
                    </a:p>
                  </a:txBody>
                  <a:tcPr marL="27618" marR="27618"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vMerge="1">
                  <a:txBody>
                    <a:bodyPr/>
                    <a:lstStyle/>
                    <a:p>
                      <a:pPr algn="ctr">
                        <a:lnSpc>
                          <a:spcPct val="115000"/>
                        </a:lnSpc>
                        <a:spcAft>
                          <a:spcPts val="1000"/>
                        </a:spcAft>
                      </a:pPr>
                      <a:r>
                        <a:rPr lang="es-ES" sz="1800" dirty="0">
                          <a:solidFill>
                            <a:schemeClr val="tx1"/>
                          </a:solidFill>
                          <a:effectLst/>
                          <a:latin typeface="+mn-lt"/>
                        </a:rPr>
                        <a:t>Ley General de Mejora Regulatoria </a:t>
                      </a:r>
                      <a:endParaRPr lang="es-MX" sz="1800" dirty="0">
                        <a:solidFill>
                          <a:schemeClr val="tx1"/>
                        </a:solidFill>
                        <a:effectLst/>
                        <a:latin typeface="+mn-lt"/>
                      </a:endParaRPr>
                    </a:p>
                    <a:p>
                      <a:pPr algn="ctr">
                        <a:lnSpc>
                          <a:spcPct val="115000"/>
                        </a:lnSpc>
                        <a:spcAft>
                          <a:spcPts val="1000"/>
                        </a:spcAft>
                      </a:pPr>
                      <a:r>
                        <a:rPr lang="es-ES" sz="1800" dirty="0">
                          <a:solidFill>
                            <a:schemeClr val="tx1"/>
                          </a:solidFill>
                          <a:effectLst/>
                          <a:latin typeface="+mn-lt"/>
                        </a:rPr>
                        <a:t> </a:t>
                      </a:r>
                      <a:endParaRPr lang="es-MX" sz="1800" dirty="0">
                        <a:solidFill>
                          <a:schemeClr val="tx1"/>
                        </a:solidFill>
                        <a:effectLst/>
                        <a:latin typeface="+mn-lt"/>
                        <a:ea typeface="Calibri" panose="020F0502020204030204" pitchFamily="34" charset="0"/>
                        <a:cs typeface="Times New Roman" panose="02020603050405020304" pitchFamily="18" charset="0"/>
                      </a:endParaRPr>
                    </a:p>
                  </a:txBody>
                  <a:tcPr marL="30341" marR="30341"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654383894"/>
                  </a:ext>
                </a:extLst>
              </a:tr>
            </a:tbl>
          </a:graphicData>
        </a:graphic>
      </p:graphicFrame>
    </p:spTree>
    <p:extLst>
      <p:ext uri="{BB962C8B-B14F-4D97-AF65-F5344CB8AC3E}">
        <p14:creationId xmlns:p14="http://schemas.microsoft.com/office/powerpoint/2010/main" val="3903130347"/>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 y="4593"/>
            <a:ext cx="9139705" cy="5711932"/>
          </a:xfrm>
          <a:prstGeom prst="rect">
            <a:avLst/>
          </a:prstGeom>
        </p:spPr>
      </p:pic>
      <p:sp>
        <p:nvSpPr>
          <p:cNvPr id="15" name="Rectángulo 9"/>
          <p:cNvSpPr/>
          <p:nvPr/>
        </p:nvSpPr>
        <p:spPr>
          <a:xfrm>
            <a:off x="212699" y="-25912"/>
            <a:ext cx="8782972" cy="1600628"/>
          </a:xfrm>
          <a:prstGeom prst="rect">
            <a:avLst/>
          </a:prstGeom>
        </p:spPr>
        <p:txBody>
          <a:bodyPr wrap="square" lIns="76389" tIns="38194" rIns="76389" bIns="38194">
            <a:spAutoFit/>
          </a:bodyPr>
          <a:lstStyle/>
          <a:p>
            <a:r>
              <a:rPr lang="es-MX" sz="3300" dirty="0">
                <a:solidFill>
                  <a:srgbClr val="FCFCFC"/>
                </a:solidFill>
                <a:ea typeface="+mj-ea"/>
                <a:cs typeface="+mj-cs"/>
              </a:rPr>
              <a:t>Obligaciones de transparencia que se ajustan por alguna modificación en normativa</a:t>
            </a:r>
          </a:p>
          <a:p>
            <a:endParaRPr lang="es-MX" sz="3300" dirty="0">
              <a:solidFill>
                <a:srgbClr val="FCFCFC"/>
              </a:solidFill>
              <a:ea typeface="+mj-ea"/>
              <a:cs typeface="+mj-cs"/>
            </a:endParaRPr>
          </a:p>
        </p:txBody>
      </p:sp>
      <p:graphicFrame>
        <p:nvGraphicFramePr>
          <p:cNvPr id="2" name="Tabla 1">
            <a:extLst>
              <a:ext uri="{FF2B5EF4-FFF2-40B4-BE49-F238E27FC236}">
                <a16:creationId xmlns:a16="http://schemas.microsoft.com/office/drawing/2014/main" xmlns="" id="{A3854307-DFC5-4BC8-B6E0-74C438BD809D}"/>
              </a:ext>
            </a:extLst>
          </p:cNvPr>
          <p:cNvGraphicFramePr>
            <a:graphicFrameLocks noGrp="1"/>
          </p:cNvGraphicFramePr>
          <p:nvPr>
            <p:extLst>
              <p:ext uri="{D42A27DB-BD31-4B8C-83A1-F6EECF244321}">
                <p14:modId xmlns:p14="http://schemas.microsoft.com/office/powerpoint/2010/main" val="2732378787"/>
              </p:ext>
            </p:extLst>
          </p:nvPr>
        </p:nvGraphicFramePr>
        <p:xfrm>
          <a:off x="285490" y="1307342"/>
          <a:ext cx="8573020" cy="3643471"/>
        </p:xfrm>
        <a:graphic>
          <a:graphicData uri="http://schemas.openxmlformats.org/drawingml/2006/table">
            <a:tbl>
              <a:tblPr firstRow="1" firstCol="1" bandRow="1">
                <a:tableStyleId>{5C22544A-7EE6-4342-B048-85BDC9FD1C3A}</a:tableStyleId>
              </a:tblPr>
              <a:tblGrid>
                <a:gridCol w="511083">
                  <a:extLst>
                    <a:ext uri="{9D8B030D-6E8A-4147-A177-3AD203B41FA5}">
                      <a16:colId xmlns:a16="http://schemas.microsoft.com/office/drawing/2014/main" xmlns="" val="2955058401"/>
                    </a:ext>
                  </a:extLst>
                </a:gridCol>
                <a:gridCol w="4599756">
                  <a:extLst>
                    <a:ext uri="{9D8B030D-6E8A-4147-A177-3AD203B41FA5}">
                      <a16:colId xmlns:a16="http://schemas.microsoft.com/office/drawing/2014/main" xmlns="" val="3174810653"/>
                    </a:ext>
                  </a:extLst>
                </a:gridCol>
                <a:gridCol w="3462181">
                  <a:extLst>
                    <a:ext uri="{9D8B030D-6E8A-4147-A177-3AD203B41FA5}">
                      <a16:colId xmlns:a16="http://schemas.microsoft.com/office/drawing/2014/main" xmlns="" val="1311597691"/>
                    </a:ext>
                  </a:extLst>
                </a:gridCol>
              </a:tblGrid>
              <a:tr h="949864">
                <a:tc>
                  <a:txBody>
                    <a:bodyPr/>
                    <a:lstStyle/>
                    <a:p>
                      <a:pPr algn="ctr">
                        <a:lnSpc>
                          <a:spcPct val="115000"/>
                        </a:lnSpc>
                        <a:spcAft>
                          <a:spcPts val="1000"/>
                        </a:spcAft>
                      </a:pPr>
                      <a:r>
                        <a:rPr lang="es-MX" sz="1600" dirty="0">
                          <a:solidFill>
                            <a:schemeClr val="bg1"/>
                          </a:solidFill>
                          <a:effectLst/>
                          <a:latin typeface="+mn-lt"/>
                          <a:ea typeface="Calibri" panose="020F0502020204030204" pitchFamily="34" charset="0"/>
                          <a:cs typeface="Times New Roman" panose="02020603050405020304" pitchFamily="18" charset="0"/>
                        </a:rPr>
                        <a:t>No.</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600" dirty="0">
                          <a:solidFill>
                            <a:schemeClr val="bg1"/>
                          </a:solidFill>
                          <a:effectLst/>
                          <a:latin typeface="+mn-lt"/>
                        </a:rPr>
                        <a:t>Obligación de transparencia común</a:t>
                      </a:r>
                    </a:p>
                    <a:p>
                      <a:pPr algn="ctr">
                        <a:lnSpc>
                          <a:spcPct val="115000"/>
                        </a:lnSpc>
                        <a:spcAft>
                          <a:spcPts val="1000"/>
                        </a:spcAft>
                      </a:pPr>
                      <a:r>
                        <a:rPr lang="es-ES" sz="1600" dirty="0">
                          <a:solidFill>
                            <a:schemeClr val="bg1"/>
                          </a:solidFill>
                          <a:effectLst/>
                          <a:latin typeface="+mn-lt"/>
                          <a:ea typeface="Calibri" panose="020F0502020204030204" pitchFamily="34" charset="0"/>
                          <a:cs typeface="Times New Roman" panose="02020603050405020304" pitchFamily="18" charset="0"/>
                        </a:rPr>
                        <a:t>Artículo 70</a:t>
                      </a:r>
                      <a:endParaRPr lang="es-MX" sz="1600" dirty="0">
                        <a:solidFill>
                          <a:schemeClr val="bg1"/>
                        </a:solidFill>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600" dirty="0">
                          <a:solidFill>
                            <a:schemeClr val="bg1"/>
                          </a:solidFill>
                          <a:effectLst/>
                          <a:latin typeface="+mn-lt"/>
                        </a:rPr>
                        <a:t>Normatividad origen de la modificación</a:t>
                      </a:r>
                      <a:endParaRPr lang="es-MX" sz="1600" dirty="0">
                        <a:solidFill>
                          <a:schemeClr val="bg1"/>
                        </a:solidFill>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rgbClr val="0070C0"/>
                    </a:solidFill>
                  </a:tcPr>
                </a:tc>
                <a:extLst>
                  <a:ext uri="{0D108BD9-81ED-4DB2-BD59-A6C34878D82A}">
                    <a16:rowId xmlns:a16="http://schemas.microsoft.com/office/drawing/2014/main" xmlns="" val="329725002"/>
                  </a:ext>
                </a:extLst>
              </a:tr>
              <a:tr h="1191979">
                <a:tc>
                  <a:txBody>
                    <a:bodyPr/>
                    <a:lstStyle/>
                    <a:p>
                      <a:pPr algn="ctr">
                        <a:lnSpc>
                          <a:spcPct val="115000"/>
                        </a:lnSpc>
                        <a:spcAft>
                          <a:spcPts val="1000"/>
                        </a:spcAft>
                      </a:pPr>
                      <a:r>
                        <a:rPr lang="es-MX" sz="1600" b="0" dirty="0">
                          <a:solidFill>
                            <a:sysClr val="windowText" lastClr="000000"/>
                          </a:solidFill>
                          <a:effectLst/>
                          <a:latin typeface="+mn-lt"/>
                          <a:ea typeface="Calibri" panose="020F0502020204030204" pitchFamily="34" charset="0"/>
                          <a:cs typeface="Times New Roman" panose="02020603050405020304" pitchFamily="18" charset="0"/>
                        </a:rPr>
                        <a:t>6</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b="0" dirty="0">
                          <a:solidFill>
                            <a:sysClr val="windowText" lastClr="000000"/>
                          </a:solidFill>
                          <a:effectLst/>
                          <a:latin typeface="+mn-lt"/>
                        </a:rPr>
                        <a:t>Fracción XXVIII. </a:t>
                      </a:r>
                      <a:r>
                        <a:rPr lang="es-MX" sz="1600" b="0" dirty="0">
                          <a:solidFill>
                            <a:sysClr val="windowText" lastClr="000000"/>
                          </a:solidFill>
                          <a:effectLst/>
                          <a:latin typeface="+mn-lt"/>
                        </a:rPr>
                        <a:t>Resultados sobre procedimientos de adjudicación directa, invitación restringida y licitación </a:t>
                      </a:r>
                      <a:r>
                        <a:rPr lang="es-ES" sz="1600" b="0" dirty="0">
                          <a:solidFill>
                            <a:sysClr val="windowText" lastClr="000000"/>
                          </a:solidFill>
                          <a:effectLst/>
                          <a:latin typeface="+mn-lt"/>
                        </a:rPr>
                        <a:t> </a:t>
                      </a:r>
                      <a:endParaRPr lang="es-MX" sz="1600" b="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s-ES" sz="1600" b="1" dirty="0">
                          <a:effectLst/>
                          <a:latin typeface="+mn-lt"/>
                        </a:rPr>
                        <a:t>Tratado entre México, Estados Unidos y Canadá (T-MEC)</a:t>
                      </a:r>
                      <a:endParaRPr lang="es-MX" sz="1600" b="1" dirty="0">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80521504"/>
                  </a:ext>
                </a:extLst>
              </a:tr>
              <a:tr h="714915">
                <a:tc>
                  <a:txBody>
                    <a:bodyPr/>
                    <a:lstStyle/>
                    <a:p>
                      <a:pPr algn="ctr">
                        <a:lnSpc>
                          <a:spcPct val="115000"/>
                        </a:lnSpc>
                        <a:spcAft>
                          <a:spcPts val="1000"/>
                        </a:spcAft>
                      </a:pPr>
                      <a:r>
                        <a:rPr lang="es-MX" sz="1600" b="0" dirty="0">
                          <a:solidFill>
                            <a:sysClr val="windowText" lastClr="000000"/>
                          </a:solidFill>
                          <a:effectLst/>
                          <a:latin typeface="+mn-lt"/>
                          <a:ea typeface="Calibri" panose="020F0502020204030204" pitchFamily="34" charset="0"/>
                          <a:cs typeface="Times New Roman" panose="02020603050405020304" pitchFamily="18" charset="0"/>
                        </a:rPr>
                        <a:t>7</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b="0" dirty="0">
                          <a:solidFill>
                            <a:sysClr val="windowText" lastClr="000000"/>
                          </a:solidFill>
                          <a:effectLst/>
                          <a:latin typeface="+mn-lt"/>
                        </a:rPr>
                        <a:t>Fracción XLV. Instrumentos archivísticos</a:t>
                      </a:r>
                      <a:endParaRPr lang="es-MX" sz="1600" b="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rowSpan="2">
                  <a:txBody>
                    <a:bodyPr/>
                    <a:lstStyle/>
                    <a:p>
                      <a:pPr algn="ctr">
                        <a:lnSpc>
                          <a:spcPct val="115000"/>
                        </a:lnSpc>
                        <a:spcAft>
                          <a:spcPts val="1000"/>
                        </a:spcAft>
                      </a:pPr>
                      <a:r>
                        <a:rPr lang="es-ES" sz="1600" b="1" dirty="0">
                          <a:effectLst/>
                          <a:latin typeface="+mn-lt"/>
                        </a:rPr>
                        <a:t>Ley General de Archivos  </a:t>
                      </a:r>
                      <a:endParaRPr lang="es-MX" sz="1600" b="1" dirty="0">
                        <a:effectLst/>
                        <a:latin typeface="+mn-lt"/>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744246637"/>
                  </a:ext>
                </a:extLst>
              </a:tr>
              <a:tr h="786713">
                <a:tc>
                  <a:txBody>
                    <a:bodyPr/>
                    <a:lstStyle/>
                    <a:p>
                      <a:pPr algn="ctr">
                        <a:lnSpc>
                          <a:spcPct val="115000"/>
                        </a:lnSpc>
                        <a:spcAft>
                          <a:spcPts val="1000"/>
                        </a:spcAft>
                      </a:pPr>
                      <a:r>
                        <a:rPr lang="es-MX" sz="1600" b="0" dirty="0">
                          <a:solidFill>
                            <a:sysClr val="windowText" lastClr="000000"/>
                          </a:solidFill>
                          <a:effectLst/>
                          <a:latin typeface="+mn-lt"/>
                          <a:ea typeface="Calibri" panose="020F0502020204030204" pitchFamily="34" charset="0"/>
                          <a:cs typeface="Times New Roman" panose="02020603050405020304" pitchFamily="18" charset="0"/>
                        </a:rPr>
                        <a:t>8</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b="0" dirty="0">
                          <a:solidFill>
                            <a:sysClr val="windowText" lastClr="000000"/>
                          </a:solidFill>
                          <a:effectLst/>
                          <a:latin typeface="+mn-lt"/>
                        </a:rPr>
                        <a:t>Fracción XLVIII. Cualquier otra información que sea de utilidad</a:t>
                      </a:r>
                      <a:endParaRPr lang="es-MX" sz="1600" b="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vMerge="1">
                  <a:txBody>
                    <a:bodyPr/>
                    <a:lstStyle/>
                    <a:p>
                      <a:pPr algn="ctr">
                        <a:lnSpc>
                          <a:spcPct val="115000"/>
                        </a:lnSpc>
                        <a:spcAft>
                          <a:spcPts val="1000"/>
                        </a:spcAft>
                      </a:pPr>
                      <a:r>
                        <a:rPr lang="es-ES" sz="1800" dirty="0">
                          <a:effectLst/>
                          <a:latin typeface="+mn-lt"/>
                        </a:rPr>
                        <a:t>Ley General de Archivos</a:t>
                      </a:r>
                      <a:endParaRPr lang="es-MX" sz="1800" dirty="0">
                        <a:effectLst/>
                        <a:latin typeface="+mn-lt"/>
                      </a:endParaRPr>
                    </a:p>
                    <a:p>
                      <a:pPr algn="ctr">
                        <a:lnSpc>
                          <a:spcPct val="115000"/>
                        </a:lnSpc>
                        <a:spcAft>
                          <a:spcPts val="1000"/>
                        </a:spcAft>
                      </a:pPr>
                      <a:r>
                        <a:rPr lang="es-ES" sz="1800" dirty="0">
                          <a:effectLst/>
                          <a:latin typeface="+mn-lt"/>
                        </a:rPr>
                        <a:t> </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652047145"/>
                  </a:ext>
                </a:extLst>
              </a:tr>
            </a:tbl>
          </a:graphicData>
        </a:graphic>
      </p:graphicFrame>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255120458"/>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 y="-1851"/>
            <a:ext cx="9139705" cy="5711932"/>
          </a:xfrm>
          <a:prstGeom prst="rect">
            <a:avLst/>
          </a:prstGeom>
        </p:spPr>
      </p:pic>
      <p:sp>
        <p:nvSpPr>
          <p:cNvPr id="15" name="Rectángulo 9"/>
          <p:cNvSpPr/>
          <p:nvPr/>
        </p:nvSpPr>
        <p:spPr>
          <a:xfrm>
            <a:off x="212699" y="-53344"/>
            <a:ext cx="8782972" cy="1600628"/>
          </a:xfrm>
          <a:prstGeom prst="rect">
            <a:avLst/>
          </a:prstGeom>
        </p:spPr>
        <p:txBody>
          <a:bodyPr wrap="square" lIns="76389" tIns="38194" rIns="76389" bIns="38194">
            <a:spAutoFit/>
          </a:bodyPr>
          <a:lstStyle/>
          <a:p>
            <a:r>
              <a:rPr lang="es-MX" sz="3300" dirty="0">
                <a:solidFill>
                  <a:srgbClr val="FCFCFC"/>
                </a:solidFill>
                <a:ea typeface="+mj-ea"/>
                <a:cs typeface="+mj-cs"/>
              </a:rPr>
              <a:t>Obligaciones de transparencia que se ajustan por alguna modificación en normativa</a:t>
            </a:r>
          </a:p>
          <a:p>
            <a:endParaRPr lang="es-MX" sz="3300" dirty="0">
              <a:solidFill>
                <a:srgbClr val="FCFCFC"/>
              </a:solidFill>
              <a:ea typeface="+mj-ea"/>
              <a:cs typeface="+mj-cs"/>
            </a:endParaRPr>
          </a:p>
        </p:txBody>
      </p:sp>
      <p:graphicFrame>
        <p:nvGraphicFramePr>
          <p:cNvPr id="2" name="Tabla 1">
            <a:extLst>
              <a:ext uri="{FF2B5EF4-FFF2-40B4-BE49-F238E27FC236}">
                <a16:creationId xmlns:a16="http://schemas.microsoft.com/office/drawing/2014/main" xmlns="" id="{A3854307-DFC5-4BC8-B6E0-74C438BD809D}"/>
              </a:ext>
            </a:extLst>
          </p:cNvPr>
          <p:cNvGraphicFramePr>
            <a:graphicFrameLocks noGrp="1"/>
          </p:cNvGraphicFramePr>
          <p:nvPr>
            <p:extLst>
              <p:ext uri="{D42A27DB-BD31-4B8C-83A1-F6EECF244321}">
                <p14:modId xmlns:p14="http://schemas.microsoft.com/office/powerpoint/2010/main" val="1747625949"/>
              </p:ext>
            </p:extLst>
          </p:nvPr>
        </p:nvGraphicFramePr>
        <p:xfrm>
          <a:off x="285490" y="1188902"/>
          <a:ext cx="8388199" cy="3619782"/>
        </p:xfrm>
        <a:graphic>
          <a:graphicData uri="http://schemas.openxmlformats.org/drawingml/2006/table">
            <a:tbl>
              <a:tblPr firstRow="1" firstCol="1" bandRow="1">
                <a:tableStyleId>{5C22544A-7EE6-4342-B048-85BDC9FD1C3A}</a:tableStyleId>
              </a:tblPr>
              <a:tblGrid>
                <a:gridCol w="500065">
                  <a:extLst>
                    <a:ext uri="{9D8B030D-6E8A-4147-A177-3AD203B41FA5}">
                      <a16:colId xmlns:a16="http://schemas.microsoft.com/office/drawing/2014/main" xmlns="" val="2955058401"/>
                    </a:ext>
                  </a:extLst>
                </a:gridCol>
                <a:gridCol w="4500593">
                  <a:extLst>
                    <a:ext uri="{9D8B030D-6E8A-4147-A177-3AD203B41FA5}">
                      <a16:colId xmlns:a16="http://schemas.microsoft.com/office/drawing/2014/main" xmlns="" val="3174810653"/>
                    </a:ext>
                  </a:extLst>
                </a:gridCol>
                <a:gridCol w="3387541">
                  <a:extLst>
                    <a:ext uri="{9D8B030D-6E8A-4147-A177-3AD203B41FA5}">
                      <a16:colId xmlns:a16="http://schemas.microsoft.com/office/drawing/2014/main" xmlns="" val="1311597691"/>
                    </a:ext>
                  </a:extLst>
                </a:gridCol>
              </a:tblGrid>
              <a:tr h="636004">
                <a:tc>
                  <a:txBody>
                    <a:bodyPr/>
                    <a:lstStyle/>
                    <a:p>
                      <a:pPr algn="ctr">
                        <a:lnSpc>
                          <a:spcPct val="115000"/>
                        </a:lnSpc>
                        <a:spcAft>
                          <a:spcPts val="1000"/>
                        </a:spcAft>
                      </a:pPr>
                      <a:r>
                        <a:rPr lang="es-MX" sz="1600" dirty="0">
                          <a:solidFill>
                            <a:schemeClr val="bg1"/>
                          </a:solidFill>
                          <a:effectLst/>
                          <a:latin typeface="+mn-lt"/>
                          <a:ea typeface="Calibri" panose="020F0502020204030204" pitchFamily="34" charset="0"/>
                          <a:cs typeface="Times New Roman" panose="02020603050405020304" pitchFamily="18" charset="0"/>
                        </a:rPr>
                        <a:t>No.</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600" dirty="0">
                          <a:solidFill>
                            <a:schemeClr val="bg1"/>
                          </a:solidFill>
                          <a:effectLst/>
                          <a:latin typeface="+mn-lt"/>
                        </a:rPr>
                        <a:t>Obligación de transparencia específica</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S" sz="1600" dirty="0">
                          <a:solidFill>
                            <a:schemeClr val="bg1"/>
                          </a:solidFill>
                          <a:effectLst/>
                          <a:latin typeface="+mn-lt"/>
                        </a:rPr>
                        <a:t>Normatividad origen de la modificación</a:t>
                      </a:r>
                      <a:endParaRPr lang="es-MX" sz="1600" dirty="0">
                        <a:solidFill>
                          <a:schemeClr val="bg1"/>
                        </a:solidFill>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rgbClr val="0070C0"/>
                    </a:solidFill>
                  </a:tcPr>
                </a:tc>
                <a:extLst>
                  <a:ext uri="{0D108BD9-81ED-4DB2-BD59-A6C34878D82A}">
                    <a16:rowId xmlns:a16="http://schemas.microsoft.com/office/drawing/2014/main" xmlns="" val="329725002"/>
                  </a:ext>
                </a:extLst>
              </a:tr>
              <a:tr h="1726728">
                <a:tc>
                  <a:txBody>
                    <a:bodyPr/>
                    <a:lstStyle/>
                    <a:p>
                      <a:pPr algn="ctr">
                        <a:lnSpc>
                          <a:spcPct val="115000"/>
                        </a:lnSpc>
                        <a:spcAft>
                          <a:spcPts val="1000"/>
                        </a:spcAft>
                      </a:pPr>
                      <a:r>
                        <a:rPr lang="es-MX" sz="1600" b="0" dirty="0">
                          <a:solidFill>
                            <a:sysClr val="windowText" lastClr="000000"/>
                          </a:solidFill>
                          <a:effectLst/>
                          <a:latin typeface="+mn-lt"/>
                          <a:ea typeface="Calibri" panose="020F0502020204030204" pitchFamily="34" charset="0"/>
                          <a:cs typeface="Times New Roman" panose="02020603050405020304" pitchFamily="18" charset="0"/>
                        </a:rPr>
                        <a:t>9</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1016356" rtl="0" eaLnBrk="1" fontAlgn="auto" latinLnBrk="0" hangingPunct="1">
                        <a:lnSpc>
                          <a:spcPct val="115000"/>
                        </a:lnSpc>
                        <a:spcBef>
                          <a:spcPts val="0"/>
                        </a:spcBef>
                        <a:spcAft>
                          <a:spcPts val="1000"/>
                        </a:spcAft>
                        <a:buClrTx/>
                        <a:buSzTx/>
                        <a:buFontTx/>
                        <a:buNone/>
                        <a:tabLst/>
                        <a:defRPr/>
                      </a:pPr>
                      <a:r>
                        <a:rPr lang="es-ES" sz="1600" b="1" dirty="0">
                          <a:solidFill>
                            <a:schemeClr val="accent1">
                              <a:lumMod val="75000"/>
                            </a:schemeClr>
                          </a:solidFill>
                          <a:effectLst/>
                          <a:latin typeface="+mn-lt"/>
                          <a:ea typeface="Calibri" panose="020F0502020204030204" pitchFamily="34" charset="0"/>
                          <a:cs typeface="Times New Roman" panose="02020603050405020304" pitchFamily="18" charset="0"/>
                        </a:rPr>
                        <a:t>Poder Ejecutivo</a:t>
                      </a:r>
                    </a:p>
                    <a:p>
                      <a:pPr marL="0" marR="0" lvl="0" indent="0" algn="l" defTabSz="1016356" rtl="0" eaLnBrk="1" fontAlgn="auto" latinLnBrk="0" hangingPunct="1">
                        <a:lnSpc>
                          <a:spcPct val="115000"/>
                        </a:lnSpc>
                        <a:spcBef>
                          <a:spcPts val="0"/>
                        </a:spcBef>
                        <a:spcAft>
                          <a:spcPts val="1000"/>
                        </a:spcAft>
                        <a:buClrTx/>
                        <a:buSzTx/>
                        <a:buFontTx/>
                        <a:buNone/>
                        <a:tabLst/>
                        <a:defRPr/>
                      </a:pPr>
                      <a:r>
                        <a:rPr lang="es-ES" sz="1600" dirty="0">
                          <a:solidFill>
                            <a:schemeClr val="tx1"/>
                          </a:solidFill>
                          <a:effectLst/>
                          <a:latin typeface="+mn-lt"/>
                          <a:ea typeface="Calibri" panose="020F0502020204030204" pitchFamily="34" charset="0"/>
                          <a:cs typeface="Times New Roman" panose="02020603050405020304" pitchFamily="18" charset="0"/>
                        </a:rPr>
                        <a:t>Artículo </a:t>
                      </a:r>
                      <a:r>
                        <a:rPr lang="es-MX" sz="1600" dirty="0">
                          <a:solidFill>
                            <a:sysClr val="windowText" lastClr="000000"/>
                          </a:solidFill>
                          <a:effectLst/>
                          <a:latin typeface="+mn-lt"/>
                          <a:ea typeface="Calibri" panose="020F0502020204030204" pitchFamily="34" charset="0"/>
                          <a:cs typeface="Times New Roman" panose="02020603050405020304" pitchFamily="18" charset="0"/>
                        </a:rPr>
                        <a:t>71, fracción I, inciso e. Los nombres de las personas a quienes se les habilitó para ejercer como corredores y notarios públicos…</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s-MX" sz="1600" b="1" dirty="0">
                          <a:effectLst/>
                          <a:latin typeface="+mn-lt"/>
                          <a:ea typeface="Calibri" panose="020F0502020204030204" pitchFamily="34" charset="0"/>
                          <a:cs typeface="Times New Roman" panose="02020603050405020304" pitchFamily="18" charset="0"/>
                        </a:rPr>
                        <a:t>Ley Federal de Correduría </a:t>
                      </a:r>
                    </a:p>
                    <a:p>
                      <a:pPr algn="ctr">
                        <a:lnSpc>
                          <a:spcPct val="115000"/>
                        </a:lnSpc>
                        <a:spcAft>
                          <a:spcPts val="1000"/>
                        </a:spcAft>
                      </a:pPr>
                      <a:r>
                        <a:rPr lang="es-MX" sz="1600" b="1" dirty="0">
                          <a:effectLst/>
                          <a:latin typeface="+mn-lt"/>
                          <a:ea typeface="Calibri" panose="020F0502020204030204" pitchFamily="34" charset="0"/>
                          <a:cs typeface="Times New Roman" panose="02020603050405020304" pitchFamily="18" charset="0"/>
                        </a:rPr>
                        <a:t>Ley General de Bienes Nacional</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582033199"/>
                  </a:ext>
                </a:extLst>
              </a:tr>
              <a:tr h="1257050">
                <a:tc>
                  <a:txBody>
                    <a:bodyPr/>
                    <a:lstStyle/>
                    <a:p>
                      <a:pPr algn="ctr">
                        <a:lnSpc>
                          <a:spcPct val="115000"/>
                        </a:lnSpc>
                        <a:spcAft>
                          <a:spcPts val="1000"/>
                        </a:spcAft>
                      </a:pPr>
                      <a:r>
                        <a:rPr lang="es-MX" sz="1600" b="0" dirty="0">
                          <a:solidFill>
                            <a:sysClr val="windowText" lastClr="000000"/>
                          </a:solidFill>
                          <a:effectLst/>
                          <a:latin typeface="+mn-lt"/>
                          <a:ea typeface="Calibri" panose="020F0502020204030204" pitchFamily="34" charset="0"/>
                          <a:cs typeface="Times New Roman" panose="02020603050405020304" pitchFamily="18" charset="0"/>
                        </a:rPr>
                        <a:t>10</a:t>
                      </a: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l">
                        <a:lnSpc>
                          <a:spcPct val="115000"/>
                        </a:lnSpc>
                        <a:spcAft>
                          <a:spcPts val="1000"/>
                        </a:spcAft>
                      </a:pPr>
                      <a:r>
                        <a:rPr lang="es-ES" sz="1600" b="1" dirty="0">
                          <a:solidFill>
                            <a:schemeClr val="accent1">
                              <a:lumMod val="75000"/>
                            </a:schemeClr>
                          </a:solidFill>
                          <a:effectLst/>
                          <a:latin typeface="+mn-lt"/>
                        </a:rPr>
                        <a:t>Poder Judicial</a:t>
                      </a:r>
                    </a:p>
                    <a:p>
                      <a:pPr algn="l">
                        <a:lnSpc>
                          <a:spcPct val="115000"/>
                        </a:lnSpc>
                        <a:spcAft>
                          <a:spcPts val="1000"/>
                        </a:spcAft>
                      </a:pPr>
                      <a:r>
                        <a:rPr lang="es-ES" sz="1600" dirty="0">
                          <a:solidFill>
                            <a:sysClr val="windowText" lastClr="000000"/>
                          </a:solidFill>
                          <a:effectLst/>
                          <a:latin typeface="+mn-lt"/>
                        </a:rPr>
                        <a:t>Artículo 73, fracción II. Las versiones públicas de todas las sentencias</a:t>
                      </a:r>
                      <a:endParaRPr lang="es-MX" sz="160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s-ES" sz="1600" b="1" dirty="0">
                          <a:effectLst/>
                          <a:latin typeface="+mn-lt"/>
                        </a:rPr>
                        <a:t>Ley General de Transparencia y Acceso a la Información Pública</a:t>
                      </a:r>
                      <a:endParaRPr lang="es-MX" sz="1600" b="1" dirty="0">
                        <a:effectLst/>
                        <a:latin typeface="+mn-lt"/>
                        <a:ea typeface="Calibri" panose="020F0502020204030204" pitchFamily="34" charset="0"/>
                        <a:cs typeface="Times New Roman" panose="02020603050405020304" pitchFamily="18" charset="0"/>
                      </a:endParaRPr>
                    </a:p>
                  </a:txBody>
                  <a:tcPr marL="62424" marR="62424" marT="0" marB="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439206808"/>
                  </a:ext>
                </a:extLst>
              </a:tr>
            </a:tbl>
          </a:graphicData>
        </a:graphic>
      </p:graphicFrame>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580793587"/>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 y="1"/>
            <a:ext cx="9139705" cy="5711932"/>
          </a:xfrm>
          <a:prstGeom prst="rect">
            <a:avLst/>
          </a:prstGeom>
        </p:spPr>
      </p:pic>
      <p:sp>
        <p:nvSpPr>
          <p:cNvPr id="15" name="Rectángulo 9"/>
          <p:cNvSpPr/>
          <p:nvPr/>
        </p:nvSpPr>
        <p:spPr>
          <a:xfrm>
            <a:off x="386435" y="-7624"/>
            <a:ext cx="8782972" cy="1092797"/>
          </a:xfrm>
          <a:prstGeom prst="rect">
            <a:avLst/>
          </a:prstGeom>
        </p:spPr>
        <p:txBody>
          <a:bodyPr wrap="square" lIns="76389" tIns="38194" rIns="76389" bIns="38194">
            <a:spAutoFit/>
          </a:bodyPr>
          <a:lstStyle/>
          <a:p>
            <a:r>
              <a:rPr lang="es-MX" sz="3300" dirty="0">
                <a:solidFill>
                  <a:srgbClr val="FCFCFC"/>
                </a:solidFill>
                <a:ea typeface="+mj-ea"/>
                <a:cs typeface="+mj-cs"/>
              </a:rPr>
              <a:t>Relación de obligaciones de transparencia y formatos modificados</a:t>
            </a:r>
          </a:p>
        </p:txBody>
      </p:sp>
      <p:pic>
        <p:nvPicPr>
          <p:cNvPr id="6" name="Gráfico 5" descr="Portapapeles parcialmente comprobado con relleno sólido">
            <a:hlinkClick r:id="rId4" action="ppaction://hlinkfile"/>
            <a:extLst>
              <a:ext uri="{FF2B5EF4-FFF2-40B4-BE49-F238E27FC236}">
                <a16:creationId xmlns:a16="http://schemas.microsoft.com/office/drawing/2014/main" xmlns="" id="{C64070F3-592E-46E8-BD51-4DBA4931927A}"/>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438562" y="1057741"/>
            <a:ext cx="3633659" cy="2947318"/>
          </a:xfrm>
          <a:prstGeom prst="rect">
            <a:avLst/>
          </a:prstGeom>
        </p:spPr>
      </p:pic>
      <p:sp>
        <p:nvSpPr>
          <p:cNvPr id="7" name="CuadroTexto 6">
            <a:extLst>
              <a:ext uri="{FF2B5EF4-FFF2-40B4-BE49-F238E27FC236}">
                <a16:creationId xmlns:a16="http://schemas.microsoft.com/office/drawing/2014/main" xmlns="" id="{E8D0982E-E72D-4D24-B168-6916B43EF3E9}"/>
              </a:ext>
            </a:extLst>
          </p:cNvPr>
          <p:cNvSpPr txBox="1"/>
          <p:nvPr/>
        </p:nvSpPr>
        <p:spPr>
          <a:xfrm>
            <a:off x="1458978" y="3808480"/>
            <a:ext cx="6016092" cy="1138963"/>
          </a:xfrm>
          <a:prstGeom prst="rect">
            <a:avLst/>
          </a:prstGeom>
          <a:noFill/>
        </p:spPr>
        <p:txBody>
          <a:bodyPr wrap="square" lIns="76389" tIns="38194" rIns="76389" bIns="38194">
            <a:spAutoFit/>
          </a:bodyPr>
          <a:lstStyle/>
          <a:p>
            <a:pPr algn="ctr"/>
            <a:r>
              <a:rPr lang="es-MX" sz="2300" b="1" i="1" dirty="0">
                <a:solidFill>
                  <a:srgbClr val="0070C0"/>
                </a:solidFill>
              </a:rPr>
              <a:t>Les enviaremos el listado </a:t>
            </a:r>
            <a:r>
              <a:rPr lang="es-MX" sz="2300" b="1" i="1" dirty="0">
                <a:solidFill>
                  <a:srgbClr val="0070C0"/>
                </a:solidFill>
              </a:rPr>
              <a:t>de OT con modificaciones, formato modificado y periodos de actualización y </a:t>
            </a:r>
            <a:r>
              <a:rPr lang="es-MX" sz="2300" b="1" i="1" dirty="0">
                <a:solidFill>
                  <a:srgbClr val="0070C0"/>
                </a:solidFill>
              </a:rPr>
              <a:t>conservación. </a:t>
            </a:r>
            <a:endParaRPr lang="es-MX" b="1" i="1" dirty="0">
              <a:solidFill>
                <a:srgbClr val="0070C0"/>
              </a:solidFill>
            </a:endParaRPr>
          </a:p>
        </p:txBody>
      </p:sp>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9" name="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4239417404"/>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 y="1"/>
            <a:ext cx="9139705" cy="5711932"/>
          </a:xfrm>
          <a:prstGeom prst="rect">
            <a:avLst/>
          </a:prstGeom>
        </p:spPr>
      </p:pic>
      <p:sp>
        <p:nvSpPr>
          <p:cNvPr id="7" name="CuadroTexto 6"/>
          <p:cNvSpPr txBox="1"/>
          <p:nvPr/>
        </p:nvSpPr>
        <p:spPr>
          <a:xfrm>
            <a:off x="313064" y="-45877"/>
            <a:ext cx="9073673" cy="1092797"/>
          </a:xfrm>
          <a:prstGeom prst="rect">
            <a:avLst/>
          </a:prstGeom>
          <a:noFill/>
        </p:spPr>
        <p:txBody>
          <a:bodyPr wrap="square" lIns="76389" tIns="38194" rIns="76389" bIns="38194" rtlCol="0">
            <a:spAutoFit/>
          </a:bodyPr>
          <a:lstStyle/>
          <a:p>
            <a:pPr>
              <a:defRPr/>
            </a:pPr>
            <a:r>
              <a:rPr lang="es-MX" sz="3300" dirty="0">
                <a:solidFill>
                  <a:schemeClr val="bg1"/>
                </a:solidFill>
                <a:cs typeface="Arial" panose="020B0604020202020204" pitchFamily="34" charset="0"/>
              </a:rPr>
              <a:t>Ajuste y configuración a los formatos correspondientes en el SIPOT</a:t>
            </a:r>
            <a:endParaRPr lang="es-MX" sz="3300" dirty="0">
              <a:solidFill>
                <a:srgbClr val="FCFCFC"/>
              </a:solidFill>
              <a:ea typeface="+mj-ea"/>
              <a:cs typeface="+mj-cs"/>
            </a:endParaRPr>
          </a:p>
        </p:txBody>
      </p:sp>
      <p:sp>
        <p:nvSpPr>
          <p:cNvPr id="10" name="Rectángulo 9"/>
          <p:cNvSpPr/>
          <p:nvPr/>
        </p:nvSpPr>
        <p:spPr>
          <a:xfrm>
            <a:off x="503889" y="1084073"/>
            <a:ext cx="8400101" cy="1138963"/>
          </a:xfrm>
          <a:prstGeom prst="rect">
            <a:avLst/>
          </a:prstGeom>
        </p:spPr>
        <p:txBody>
          <a:bodyPr wrap="square" lIns="76389" tIns="38194" rIns="76389" bIns="38194">
            <a:spAutoFit/>
          </a:bodyPr>
          <a:lstStyle/>
          <a:p>
            <a:pPr algn="just"/>
            <a:r>
              <a:rPr lang="es-ES" sz="2300" dirty="0">
                <a:latin typeface="Calibri" panose="020F0502020204030204" pitchFamily="34" charset="0"/>
                <a:ea typeface="Times New Roman" panose="02020603050405020304" pitchFamily="18" charset="0"/>
                <a:cs typeface="Calibri" panose="020F0502020204030204" pitchFamily="34" charset="0"/>
              </a:rPr>
              <a:t>En el Acuerdo </a:t>
            </a:r>
            <a:r>
              <a:rPr lang="es-ES" sz="2300" b="1" dirty="0">
                <a:latin typeface="Calibri" panose="020F0502020204030204" pitchFamily="34" charset="0"/>
                <a:ea typeface="Times New Roman" panose="02020603050405020304" pitchFamily="18" charset="0"/>
                <a:cs typeface="Calibri" panose="020F0502020204030204" pitchFamily="34" charset="0"/>
              </a:rPr>
              <a:t>CONAIP/SNT/ACUERDO/EXT01-05/11/2020-03</a:t>
            </a:r>
            <a:r>
              <a:rPr lang="es-ES" sz="2300" dirty="0">
                <a:latin typeface="Calibri" panose="020F0502020204030204" pitchFamily="34" charset="0"/>
                <a:ea typeface="Times New Roman" panose="02020603050405020304" pitchFamily="18" charset="0"/>
                <a:cs typeface="Calibri" panose="020F0502020204030204" pitchFamily="34" charset="0"/>
              </a:rPr>
              <a:t>, mediante el cual se aprobaron las modificaciones a los Lineamientos, se establece que:</a:t>
            </a:r>
            <a:endParaRPr lang="es-MX" sz="2300" dirty="0">
              <a:latin typeface="Calibri" panose="020F0502020204030204" pitchFamily="34" charset="0"/>
              <a:cs typeface="Calibri" panose="020F0502020204030204" pitchFamily="34" charset="0"/>
            </a:endParaRPr>
          </a:p>
        </p:txBody>
      </p:sp>
      <p:sp>
        <p:nvSpPr>
          <p:cNvPr id="6" name="Rectángulo 5">
            <a:extLst>
              <a:ext uri="{FF2B5EF4-FFF2-40B4-BE49-F238E27FC236}">
                <a16:creationId xmlns:a16="http://schemas.microsoft.com/office/drawing/2014/main" xmlns="" id="{A9DA5981-96DE-485D-9BAE-3F39830E7589}"/>
              </a:ext>
            </a:extLst>
          </p:cNvPr>
          <p:cNvSpPr/>
          <p:nvPr/>
        </p:nvSpPr>
        <p:spPr>
          <a:xfrm>
            <a:off x="350327" y="2252933"/>
            <a:ext cx="8553663" cy="785020"/>
          </a:xfrm>
          <a:prstGeom prst="rect">
            <a:avLst/>
          </a:prstGeom>
        </p:spPr>
        <p:txBody>
          <a:bodyPr wrap="square" lIns="76389" tIns="38194" rIns="76389" bIns="38194">
            <a:spAutoFit/>
          </a:bodyPr>
          <a:lstStyle/>
          <a:p>
            <a:pPr marL="381945" indent="-381945" algn="just">
              <a:buFont typeface="Arial" panose="020B0604020202020204" pitchFamily="34" charset="0"/>
              <a:buChar char="•"/>
            </a:pPr>
            <a:r>
              <a:rPr lang="es-ES" sz="2300" dirty="0">
                <a:latin typeface="Calibri" panose="020F0502020204030204" pitchFamily="34" charset="0"/>
                <a:ea typeface="Times New Roman" panose="02020603050405020304" pitchFamily="18" charset="0"/>
                <a:cs typeface="Calibri" panose="020F0502020204030204" pitchFamily="34" charset="0"/>
              </a:rPr>
              <a:t>El INAI realizará los ajustes y configuración a los formatos necesarios, teniéndolos listos al término del </a:t>
            </a:r>
            <a:r>
              <a:rPr lang="es-ES" sz="23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28 de febrero de 2021</a:t>
            </a:r>
            <a:r>
              <a:rPr lang="es-ES" sz="23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s-MX" sz="2300" dirty="0">
              <a:solidFill>
                <a:srgbClr val="0070C0"/>
              </a:solidFill>
              <a:latin typeface="Calibri" panose="020F050202020403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xmlns="" id="{CD367A6F-024E-4E37-8498-A1BFE05FFCC2}"/>
              </a:ext>
            </a:extLst>
          </p:cNvPr>
          <p:cNvSpPr txBox="1"/>
          <p:nvPr/>
        </p:nvSpPr>
        <p:spPr>
          <a:xfrm>
            <a:off x="676657" y="3203703"/>
            <a:ext cx="7785516" cy="1646794"/>
          </a:xfrm>
          <a:prstGeom prst="rect">
            <a:avLst/>
          </a:prstGeom>
          <a:noFill/>
        </p:spPr>
        <p:txBody>
          <a:bodyPr wrap="square" lIns="76389" tIns="38194" rIns="76389" bIns="38194">
            <a:spAutoFit/>
          </a:bodyPr>
          <a:lstStyle/>
          <a:p>
            <a:r>
              <a:rPr lang="es-MX" b="1" i="1" dirty="0">
                <a:latin typeface="+mj-lt"/>
                <a:ea typeface="Calibri" panose="020F0502020204030204" pitchFamily="34" charset="0"/>
              </a:rPr>
              <a:t>CUARTO</a:t>
            </a:r>
            <a:r>
              <a:rPr lang="es-MX" i="1" dirty="0">
                <a:latin typeface="+mj-lt"/>
                <a:ea typeface="Calibri" panose="020F0502020204030204" pitchFamily="34" charset="0"/>
              </a:rPr>
              <a:t>. Se ordena al Instituto… en su calidad de Administrador General de la Plataforma Nacional de Transparencia, que realice las acciones necesarias para el ajuste y configuración correspondiente de los formatos necesarios …En esta labor, el INAI deberá comunicar a los organismos garantes de las acciones que sean necesarias para cumplir su encomienda; asimismo, deberá tomar las previsiones del caso para que los formatos ajustados estén listos al término del 28 de febrero de 2021.</a:t>
            </a:r>
            <a:endParaRPr lang="es-MX" i="1" dirty="0">
              <a:latin typeface="+mj-lt"/>
            </a:endParaRPr>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87153226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7" y="-13368"/>
            <a:ext cx="9153257" cy="5720401"/>
          </a:xfrm>
          <a:prstGeom prst="rect">
            <a:avLst/>
          </a:prstGeom>
        </p:spPr>
      </p:pic>
      <p:sp>
        <p:nvSpPr>
          <p:cNvPr id="7" name="Título 1">
            <a:extLst>
              <a:ext uri="{FF2B5EF4-FFF2-40B4-BE49-F238E27FC236}">
                <a16:creationId xmlns:a16="http://schemas.microsoft.com/office/drawing/2014/main" xmlns="" id="{CB2095D7-5297-4D16-AF05-8E4AB323091A}"/>
              </a:ext>
            </a:extLst>
          </p:cNvPr>
          <p:cNvSpPr txBox="1">
            <a:spLocks/>
          </p:cNvSpPr>
          <p:nvPr/>
        </p:nvSpPr>
        <p:spPr>
          <a:xfrm>
            <a:off x="663344" y="774516"/>
            <a:ext cx="7817312" cy="1254466"/>
          </a:xfrm>
          <a:prstGeom prst="rect">
            <a:avLst/>
          </a:prstGeom>
        </p:spPr>
        <p:txBody>
          <a:bodyPr vert="horz" lIns="84907" tIns="42453" rIns="84907" bIns="42453" rtlCol="0" anchor="ctr">
            <a:normAutofit fontScale="97500"/>
          </a:bodyPr>
          <a:lstStyle>
            <a:lvl1pPr algn="ctr" defTabSz="1016356" rtl="0" eaLnBrk="1" latinLnBrk="0" hangingPunct="1">
              <a:spcBef>
                <a:spcPct val="0"/>
              </a:spcBef>
              <a:buNone/>
              <a:defRPr sz="4900" kern="1200">
                <a:solidFill>
                  <a:schemeClr val="tx1"/>
                </a:solidFill>
                <a:latin typeface="+mj-lt"/>
                <a:ea typeface="+mj-ea"/>
                <a:cs typeface="+mj-cs"/>
              </a:defRPr>
            </a:lvl1pPr>
          </a:lstStyle>
          <a:p>
            <a:pPr algn="l"/>
            <a:r>
              <a:rPr lang="es-MX" sz="3300" b="1" dirty="0">
                <a:solidFill>
                  <a:srgbClr val="CC3399"/>
                </a:solidFill>
                <a:latin typeface="Calibri" panose="020F0502020204030204" pitchFamily="34" charset="0"/>
                <a:cs typeface="Calibri" panose="020F0502020204030204" pitchFamily="34" charset="0"/>
              </a:rPr>
              <a:t>Carga de información en el SIPOT con nuevos formatos y disponible en vista pública</a:t>
            </a:r>
          </a:p>
        </p:txBody>
      </p:sp>
      <p:sp>
        <p:nvSpPr>
          <p:cNvPr id="9" name="Rectángulo 8">
            <a:extLst>
              <a:ext uri="{FF2B5EF4-FFF2-40B4-BE49-F238E27FC236}">
                <a16:creationId xmlns:a16="http://schemas.microsoft.com/office/drawing/2014/main" xmlns="" id="{C4E86089-D459-47CF-AE71-92C6B2354470}"/>
              </a:ext>
            </a:extLst>
          </p:cNvPr>
          <p:cNvSpPr/>
          <p:nvPr/>
        </p:nvSpPr>
        <p:spPr>
          <a:xfrm>
            <a:off x="450917" y="2755819"/>
            <a:ext cx="8402943" cy="2154626"/>
          </a:xfrm>
          <a:prstGeom prst="rect">
            <a:avLst/>
          </a:prstGeom>
        </p:spPr>
        <p:txBody>
          <a:bodyPr wrap="square" lIns="76389" tIns="38194" rIns="76389" bIns="38194">
            <a:spAutoFit/>
          </a:bodyPr>
          <a:lstStyle/>
          <a:p>
            <a:pPr marL="290278" indent="-290278" algn="just" fontAlgn="ctr">
              <a:buFont typeface="Arial" panose="020B0604020202020204" pitchFamily="34" charset="0"/>
              <a:buChar char="•"/>
            </a:pPr>
            <a:r>
              <a:rPr lang="es-MX" sz="2700" dirty="0">
                <a:solidFill>
                  <a:schemeClr val="bg1"/>
                </a:solidFill>
                <a:cs typeface="Arial" panose="020B0604020202020204" pitchFamily="34" charset="0"/>
              </a:rPr>
              <a:t>Información generada en el primer trimestre de 2021</a:t>
            </a:r>
          </a:p>
          <a:p>
            <a:pPr marL="290278" indent="-290278" algn="just" fontAlgn="ctr">
              <a:buFont typeface="Arial" panose="020B0604020202020204" pitchFamily="34" charset="0"/>
              <a:buChar char="•"/>
            </a:pPr>
            <a:endParaRPr lang="es-MX" sz="2700" dirty="0">
              <a:solidFill>
                <a:schemeClr val="bg1"/>
              </a:solidFill>
              <a:cs typeface="Arial" panose="020B0604020202020204" pitchFamily="34" charset="0"/>
            </a:endParaRPr>
          </a:p>
          <a:p>
            <a:pPr marL="290278" indent="-290278" algn="just" fontAlgn="ctr">
              <a:buFont typeface="Arial" panose="020B0604020202020204" pitchFamily="34" charset="0"/>
              <a:buChar char="•"/>
            </a:pPr>
            <a:r>
              <a:rPr lang="es-MX" sz="2700" dirty="0">
                <a:solidFill>
                  <a:schemeClr val="bg1"/>
                </a:solidFill>
                <a:cs typeface="Arial" panose="020B0604020202020204" pitchFamily="34" charset="0"/>
              </a:rPr>
              <a:t>Información disponible en los nuevos formatos</a:t>
            </a:r>
          </a:p>
          <a:p>
            <a:pPr marL="290278" indent="-290278" algn="just" fontAlgn="ctr">
              <a:buFont typeface="Arial" panose="020B0604020202020204" pitchFamily="34" charset="0"/>
              <a:buChar char="•"/>
            </a:pPr>
            <a:endParaRPr lang="es-MX" sz="2700" dirty="0">
              <a:solidFill>
                <a:schemeClr val="bg1"/>
              </a:solidFill>
              <a:cs typeface="Arial" panose="020B0604020202020204" pitchFamily="34" charset="0"/>
            </a:endParaRPr>
          </a:p>
          <a:p>
            <a:pPr marL="290278" indent="-290278" algn="just" fontAlgn="ctr">
              <a:buFont typeface="Arial" panose="020B0604020202020204" pitchFamily="34" charset="0"/>
              <a:buChar char="•"/>
            </a:pPr>
            <a:r>
              <a:rPr lang="es-MX" sz="2700" dirty="0">
                <a:solidFill>
                  <a:schemeClr val="bg1"/>
                </a:solidFill>
                <a:cs typeface="Arial" panose="020B0604020202020204" pitchFamily="34" charset="0"/>
              </a:rPr>
              <a:t>Revisión de disposiciones del Acuerdo</a:t>
            </a: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95" y="86366"/>
            <a:ext cx="1286281" cy="569215"/>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76" y="280275"/>
            <a:ext cx="3111580" cy="362127"/>
          </a:xfrm>
          <a:prstGeom prst="rect">
            <a:avLst/>
          </a:prstGeom>
        </p:spPr>
      </p:pic>
    </p:spTree>
    <p:extLst>
      <p:ext uri="{BB962C8B-B14F-4D97-AF65-F5344CB8AC3E}">
        <p14:creationId xmlns:p14="http://schemas.microsoft.com/office/powerpoint/2010/main" val="112405308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 y="1"/>
            <a:ext cx="9139705" cy="5711932"/>
          </a:xfrm>
          <a:prstGeom prst="rect">
            <a:avLst/>
          </a:prstGeom>
        </p:spPr>
      </p:pic>
      <p:sp>
        <p:nvSpPr>
          <p:cNvPr id="7" name="CuadroTexto 6"/>
          <p:cNvSpPr txBox="1"/>
          <p:nvPr/>
        </p:nvSpPr>
        <p:spPr>
          <a:xfrm>
            <a:off x="313707" y="-9301"/>
            <a:ext cx="5684757" cy="1092797"/>
          </a:xfrm>
          <a:prstGeom prst="rect">
            <a:avLst/>
          </a:prstGeom>
          <a:noFill/>
        </p:spPr>
        <p:txBody>
          <a:bodyPr wrap="square" lIns="76389" tIns="38194" rIns="76389" bIns="38194" rtlCol="0">
            <a:spAutoFit/>
          </a:bodyPr>
          <a:lstStyle/>
          <a:p>
            <a:pPr fontAlgn="ctr"/>
            <a:r>
              <a:rPr lang="es-MX" sz="3300" dirty="0">
                <a:solidFill>
                  <a:schemeClr val="bg1"/>
                </a:solidFill>
                <a:cs typeface="Arial" panose="020B0604020202020204" pitchFamily="34" charset="0"/>
              </a:rPr>
              <a:t>Información generada en el </a:t>
            </a:r>
            <a:r>
              <a:rPr lang="es-MX" sz="3300" dirty="0" smtClean="0">
                <a:solidFill>
                  <a:schemeClr val="bg1"/>
                </a:solidFill>
                <a:cs typeface="Arial" panose="020B0604020202020204" pitchFamily="34" charset="0"/>
              </a:rPr>
              <a:t>Primer Trimestre </a:t>
            </a:r>
            <a:r>
              <a:rPr lang="es-MX" sz="3300" dirty="0">
                <a:solidFill>
                  <a:schemeClr val="bg1"/>
                </a:solidFill>
                <a:cs typeface="Arial" panose="020B0604020202020204" pitchFamily="34" charset="0"/>
              </a:rPr>
              <a:t>de 2021</a:t>
            </a:r>
          </a:p>
        </p:txBody>
      </p:sp>
      <p:sp>
        <p:nvSpPr>
          <p:cNvPr id="6" name="Rectángulo 5">
            <a:extLst>
              <a:ext uri="{FF2B5EF4-FFF2-40B4-BE49-F238E27FC236}">
                <a16:creationId xmlns:a16="http://schemas.microsoft.com/office/drawing/2014/main" xmlns="" id="{A9DA5981-96DE-485D-9BAE-3F39830E7589}"/>
              </a:ext>
            </a:extLst>
          </p:cNvPr>
          <p:cNvSpPr/>
          <p:nvPr/>
        </p:nvSpPr>
        <p:spPr>
          <a:xfrm>
            <a:off x="304563" y="1278800"/>
            <a:ext cx="8553663" cy="1600628"/>
          </a:xfrm>
          <a:prstGeom prst="rect">
            <a:avLst/>
          </a:prstGeom>
        </p:spPr>
        <p:txBody>
          <a:bodyPr wrap="square" lIns="76389" tIns="38194" rIns="76389" bIns="38194">
            <a:spAutoFit/>
          </a:bodyPr>
          <a:lstStyle/>
          <a:p>
            <a:pPr algn="just"/>
            <a:r>
              <a:rPr lang="es-MX" sz="2300" dirty="0">
                <a:latin typeface="Calibri" panose="020F0502020204030204" pitchFamily="34" charset="0"/>
                <a:ea typeface="Times New Roman" panose="02020603050405020304" pitchFamily="18" charset="0"/>
                <a:cs typeface="Calibri" panose="020F0502020204030204" pitchFamily="34" charset="0"/>
              </a:rPr>
              <a:t>La información generada en el </a:t>
            </a:r>
            <a:r>
              <a:rPr lang="es-MX" sz="3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primer trimestre de 2021 </a:t>
            </a:r>
            <a:r>
              <a:rPr lang="es-MX" sz="2300" dirty="0">
                <a:latin typeface="Calibri" panose="020F0502020204030204" pitchFamily="34" charset="0"/>
                <a:ea typeface="Times New Roman" panose="02020603050405020304" pitchFamily="18" charset="0"/>
                <a:cs typeface="Calibri" panose="020F0502020204030204" pitchFamily="34" charset="0"/>
              </a:rPr>
              <a:t>será </a:t>
            </a:r>
            <a:r>
              <a:rPr lang="es-MX" sz="23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cargada</a:t>
            </a:r>
            <a:r>
              <a:rPr lang="es-MX" sz="2300" dirty="0">
                <a:latin typeface="Calibri" panose="020F0502020204030204" pitchFamily="34" charset="0"/>
                <a:ea typeface="Times New Roman" panose="02020603050405020304" pitchFamily="18" charset="0"/>
                <a:cs typeface="Calibri" panose="020F0502020204030204" pitchFamily="34" charset="0"/>
              </a:rPr>
              <a:t> en los formatos ajustados en el SIPOT, del </a:t>
            </a:r>
            <a:r>
              <a:rPr lang="es-MX" sz="23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1 al 30 de abril de 2021</a:t>
            </a:r>
            <a:r>
              <a:rPr lang="es-MX" sz="2300" b="1" dirty="0">
                <a:solidFill>
                  <a:srgbClr val="7030A0"/>
                </a:solidFill>
                <a:latin typeface="Calibri" panose="020F0502020204030204" pitchFamily="34" charset="0"/>
                <a:ea typeface="Times New Roman" panose="02020603050405020304" pitchFamily="18" charset="0"/>
                <a:cs typeface="Calibri" panose="020F0502020204030204" pitchFamily="34" charset="0"/>
              </a:rPr>
              <a:t> </a:t>
            </a:r>
            <a:r>
              <a:rPr lang="es-MX" sz="2300" dirty="0">
                <a:latin typeface="Calibri" panose="020F0502020204030204" pitchFamily="34" charset="0"/>
                <a:cs typeface="Calibri" panose="020F0502020204030204" pitchFamily="34" charset="0"/>
              </a:rPr>
              <a:t>y deberá estar </a:t>
            </a:r>
            <a:r>
              <a:rPr lang="es-MX" sz="2300" b="1" dirty="0">
                <a:solidFill>
                  <a:srgbClr val="0070C0"/>
                </a:solidFill>
                <a:latin typeface="Calibri" panose="020F0502020204030204" pitchFamily="34" charset="0"/>
                <a:cs typeface="Calibri" panose="020F0502020204030204" pitchFamily="34" charset="0"/>
              </a:rPr>
              <a:t>disponible</a:t>
            </a:r>
            <a:r>
              <a:rPr lang="es-MX" sz="2300" dirty="0">
                <a:latin typeface="Calibri" panose="020F0502020204030204" pitchFamily="34" charset="0"/>
                <a:cs typeface="Calibri" panose="020F0502020204030204" pitchFamily="34" charset="0"/>
              </a:rPr>
              <a:t> a partir del </a:t>
            </a:r>
            <a:r>
              <a:rPr lang="es-MX" sz="2300" b="1" i="1" dirty="0">
                <a:solidFill>
                  <a:srgbClr val="0070C0"/>
                </a:solidFill>
                <a:latin typeface="Calibri" panose="020F0502020204030204" pitchFamily="34" charset="0"/>
                <a:cs typeface="Calibri" panose="020F0502020204030204" pitchFamily="34" charset="0"/>
              </a:rPr>
              <a:t>1 de mayo de </a:t>
            </a:r>
            <a:r>
              <a:rPr lang="es-MX" sz="2300" b="1" i="1" dirty="0">
                <a:solidFill>
                  <a:srgbClr val="0070C0"/>
                </a:solidFill>
                <a:latin typeface="Calibri" panose="020F0502020204030204" pitchFamily="34" charset="0"/>
                <a:cs typeface="Calibri" panose="020F0502020204030204" pitchFamily="34" charset="0"/>
              </a:rPr>
              <a:t>2021.</a:t>
            </a:r>
            <a:endParaRPr lang="es-MX" sz="2300" b="1" i="1" dirty="0">
              <a:solidFill>
                <a:srgbClr val="0070C0"/>
              </a:solidFill>
              <a:latin typeface="Calibri" panose="020F0502020204030204" pitchFamily="34" charset="0"/>
              <a:cs typeface="Calibri" panose="020F0502020204030204" pitchFamily="34" charset="0"/>
            </a:endParaRPr>
          </a:p>
          <a:p>
            <a:pPr algn="just"/>
            <a:endParaRPr lang="es-MX" sz="2300" dirty="0">
              <a:latin typeface="Calibri" panose="020F050202020403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xmlns="" id="{CD367A6F-024E-4E37-8498-A1BFE05FFCC2}"/>
              </a:ext>
            </a:extLst>
          </p:cNvPr>
          <p:cNvSpPr txBox="1"/>
          <p:nvPr/>
        </p:nvSpPr>
        <p:spPr>
          <a:xfrm>
            <a:off x="1193422" y="2824783"/>
            <a:ext cx="7173622" cy="1976940"/>
          </a:xfrm>
          <a:prstGeom prst="rect">
            <a:avLst/>
          </a:prstGeom>
          <a:noFill/>
        </p:spPr>
        <p:txBody>
          <a:bodyPr wrap="square" lIns="76389" tIns="38194" rIns="76389" bIns="38194">
            <a:spAutoFit/>
          </a:bodyPr>
          <a:lstStyle/>
          <a:p>
            <a:pPr algn="just"/>
            <a:r>
              <a:rPr lang="es-MX" sz="2000" b="1" i="1" dirty="0">
                <a:latin typeface="+mj-lt"/>
                <a:ea typeface="Calibri" panose="020F0502020204030204" pitchFamily="34" charset="0"/>
              </a:rPr>
              <a:t>SÉPTIMO. </a:t>
            </a:r>
            <a:r>
              <a:rPr lang="es-MX" sz="2000" i="1" dirty="0">
                <a:latin typeface="+mj-lt"/>
                <a:ea typeface="Calibri" panose="020F0502020204030204" pitchFamily="34" charset="0"/>
              </a:rPr>
              <a:t>Los organismos garantes tomarán las previsiones del caso para que la información generada en los meses de enero, febrero y marzo de 2021, sea cargada en los formatos ajustados en el Sistema de Portales de Obligaciones de Transparencia, del 1 al 30 de abril de 2021. De esta forma, la información en los  nuevos formatos ajustados deberá estar disponible a partir del 1 de mayo de 2021</a:t>
            </a:r>
            <a:endParaRPr lang="es-MX" sz="2000" i="1" dirty="0">
              <a:latin typeface="+mj-lt"/>
            </a:endParaRPr>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314989310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 y="1"/>
            <a:ext cx="9139705" cy="5711932"/>
          </a:xfrm>
          <a:prstGeom prst="rect">
            <a:avLst/>
          </a:prstGeom>
        </p:spPr>
      </p:pic>
      <p:sp>
        <p:nvSpPr>
          <p:cNvPr id="7" name="CuadroTexto 6"/>
          <p:cNvSpPr txBox="1"/>
          <p:nvPr/>
        </p:nvSpPr>
        <p:spPr>
          <a:xfrm>
            <a:off x="320041" y="-9301"/>
            <a:ext cx="8577072" cy="1092797"/>
          </a:xfrm>
          <a:prstGeom prst="rect">
            <a:avLst/>
          </a:prstGeom>
          <a:noFill/>
        </p:spPr>
        <p:txBody>
          <a:bodyPr wrap="square" lIns="76389" tIns="38194" rIns="76389" bIns="38194" rtlCol="0">
            <a:spAutoFit/>
          </a:bodyPr>
          <a:lstStyle/>
          <a:p>
            <a:pPr fontAlgn="ctr"/>
            <a:r>
              <a:rPr lang="es-MX" sz="3300" dirty="0">
                <a:solidFill>
                  <a:schemeClr val="bg1"/>
                </a:solidFill>
                <a:cs typeface="Arial" panose="020B0604020202020204" pitchFamily="34" charset="0"/>
              </a:rPr>
              <a:t>Revisión de las disposiciones del Acuerdo  CONAIP-SNT-ACUERDO-EXT01-05-11-2020-03 </a:t>
            </a:r>
          </a:p>
        </p:txBody>
      </p:sp>
      <p:sp>
        <p:nvSpPr>
          <p:cNvPr id="6" name="Rectángulo 5">
            <a:extLst>
              <a:ext uri="{FF2B5EF4-FFF2-40B4-BE49-F238E27FC236}">
                <a16:creationId xmlns:a16="http://schemas.microsoft.com/office/drawing/2014/main" xmlns="" id="{A9DA5981-96DE-485D-9BAE-3F39830E7589}"/>
              </a:ext>
            </a:extLst>
          </p:cNvPr>
          <p:cNvSpPr/>
          <p:nvPr/>
        </p:nvSpPr>
        <p:spPr>
          <a:xfrm>
            <a:off x="634489" y="1775114"/>
            <a:ext cx="4966820" cy="2570124"/>
          </a:xfrm>
          <a:prstGeom prst="rect">
            <a:avLst/>
          </a:prstGeom>
        </p:spPr>
        <p:txBody>
          <a:bodyPr wrap="square" lIns="76389" tIns="38194" rIns="76389" bIns="38194">
            <a:spAutoFit/>
          </a:bodyPr>
          <a:lstStyle/>
          <a:p>
            <a:r>
              <a:rPr lang="es-MX" sz="2700" b="1"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Los organismos garantes y sujetos obligados</a:t>
            </a:r>
            <a:r>
              <a:rPr lang="es-MX" sz="2700" dirty="0">
                <a:latin typeface="Calibri" panose="020F0502020204030204" pitchFamily="34" charset="0"/>
                <a:ea typeface="Times New Roman" panose="02020603050405020304" pitchFamily="18" charset="0"/>
                <a:cs typeface="Calibri" panose="020F0502020204030204" pitchFamily="34" charset="0"/>
              </a:rPr>
              <a:t>, revisarán las demás disposiciones establecidas en el Acuerdo mediante el cual se aprueban las modificaciones a los Lineamientos Técnicos Generales.</a:t>
            </a:r>
            <a:endParaRPr lang="es-MX" sz="2700" b="1" dirty="0">
              <a:solidFill>
                <a:srgbClr val="7030A0"/>
              </a:solidFill>
              <a:latin typeface="Calibri" panose="020F0502020204030204" pitchFamily="34" charset="0"/>
              <a:cs typeface="Calibri" panose="020F0502020204030204" pitchFamily="34" charset="0"/>
            </a:endParaRPr>
          </a:p>
        </p:txBody>
      </p:sp>
      <p:sp>
        <p:nvSpPr>
          <p:cNvPr id="2" name="AutoShape 2" descr="GTD: Revisar es Mantener Fiable tu Sistema">
            <a:extLst>
              <a:ext uri="{FF2B5EF4-FFF2-40B4-BE49-F238E27FC236}">
                <a16:creationId xmlns:a16="http://schemas.microsoft.com/office/drawing/2014/main" xmlns="" id="{E0902342-CCD8-464F-ABA3-21980419C07A}"/>
              </a:ext>
            </a:extLst>
          </p:cNvPr>
          <p:cNvSpPr>
            <a:spLocks noChangeAspect="1" noChangeArrowheads="1"/>
          </p:cNvSpPr>
          <p:nvPr/>
        </p:nvSpPr>
        <p:spPr bwMode="auto">
          <a:xfrm>
            <a:off x="4433280" y="2744982"/>
            <a:ext cx="277441" cy="225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389" tIns="38194" rIns="76389" bIns="38194" numCol="1" anchor="t" anchorCtr="0" compatLnSpc="1">
            <a:prstTxWarp prst="textNoShape">
              <a:avLst/>
            </a:prstTxWarp>
          </a:bodyPr>
          <a:lstStyle/>
          <a:p>
            <a:endParaRPr lang="es-MX"/>
          </a:p>
        </p:txBody>
      </p:sp>
      <p:pic>
        <p:nvPicPr>
          <p:cNvPr id="9" name="Imagen 8">
            <a:extLst>
              <a:ext uri="{FF2B5EF4-FFF2-40B4-BE49-F238E27FC236}">
                <a16:creationId xmlns:a16="http://schemas.microsoft.com/office/drawing/2014/main" xmlns="" id="{073B016B-39E2-4539-9005-B16C0B6A2A27}"/>
              </a:ext>
            </a:extLst>
          </p:cNvPr>
          <p:cNvPicPr>
            <a:picLocks noChangeAspect="1"/>
          </p:cNvPicPr>
          <p:nvPr/>
        </p:nvPicPr>
        <p:blipFill rotWithShape="1">
          <a:blip r:embed="rId4"/>
          <a:srcRect l="63487" t="21875" r="12820" b="32053"/>
          <a:stretch/>
        </p:blipFill>
        <p:spPr>
          <a:xfrm>
            <a:off x="5857556" y="1899485"/>
            <a:ext cx="2617920" cy="2321383"/>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07838184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 y="1"/>
            <a:ext cx="9139705" cy="5711932"/>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21" y="1386742"/>
            <a:ext cx="1999184" cy="844394"/>
          </a:xfrm>
          <a:prstGeom prst="rect">
            <a:avLst/>
          </a:prstGeom>
        </p:spPr>
      </p:pic>
      <p:sp>
        <p:nvSpPr>
          <p:cNvPr id="7" name="CuadroTexto 6"/>
          <p:cNvSpPr txBox="1"/>
          <p:nvPr/>
        </p:nvSpPr>
        <p:spPr>
          <a:xfrm>
            <a:off x="219456" y="-9301"/>
            <a:ext cx="8838097" cy="1092797"/>
          </a:xfrm>
          <a:prstGeom prst="rect">
            <a:avLst/>
          </a:prstGeom>
          <a:noFill/>
        </p:spPr>
        <p:txBody>
          <a:bodyPr wrap="square" lIns="76389" tIns="38194" rIns="76389" bIns="38194" rtlCol="0">
            <a:spAutoFit/>
          </a:bodyPr>
          <a:lstStyle/>
          <a:p>
            <a:pPr fontAlgn="ctr"/>
            <a:r>
              <a:rPr lang="es-MX" sz="3300" dirty="0">
                <a:solidFill>
                  <a:schemeClr val="bg1"/>
                </a:solidFill>
                <a:cs typeface="Arial" panose="020B0604020202020204" pitchFamily="34" charset="0"/>
              </a:rPr>
              <a:t>Revisión de las disposiciones del Acuerdo  CONAIP-SNT-ACUERDO-EXT01-05-11-2020-03 </a:t>
            </a:r>
          </a:p>
        </p:txBody>
      </p:sp>
      <p:sp>
        <p:nvSpPr>
          <p:cNvPr id="6" name="Rectángulo 5">
            <a:extLst>
              <a:ext uri="{FF2B5EF4-FFF2-40B4-BE49-F238E27FC236}">
                <a16:creationId xmlns:a16="http://schemas.microsoft.com/office/drawing/2014/main" xmlns="" id="{A9DA5981-96DE-485D-9BAE-3F39830E7589}"/>
              </a:ext>
            </a:extLst>
          </p:cNvPr>
          <p:cNvSpPr/>
          <p:nvPr/>
        </p:nvSpPr>
        <p:spPr>
          <a:xfrm>
            <a:off x="350453" y="2698327"/>
            <a:ext cx="8707100" cy="2616291"/>
          </a:xfrm>
          <a:prstGeom prst="rect">
            <a:avLst/>
          </a:prstGeom>
        </p:spPr>
        <p:txBody>
          <a:bodyPr wrap="square" lIns="76389" tIns="38194" rIns="76389" bIns="38194">
            <a:spAutoFit/>
          </a:bodyPr>
          <a:lstStyle/>
          <a:p>
            <a:pPr marL="743732" marR="762298" indent="8488" algn="just"/>
            <a:r>
              <a:rPr lang="es-MX" sz="1500" b="1" i="1" dirty="0">
                <a:latin typeface="Arial" panose="020B0604020202020204" pitchFamily="34" charset="0"/>
                <a:ea typeface="Arial" panose="020B0604020202020204" pitchFamily="34" charset="0"/>
                <a:cs typeface="Times New Roman" panose="02020603050405020304" pitchFamily="18" charset="0"/>
              </a:rPr>
              <a:t>CUARTO.</a:t>
            </a:r>
            <a:r>
              <a:rPr lang="es-MX" sz="1500" i="1" dirty="0">
                <a:latin typeface="Arial" panose="020B0604020202020204" pitchFamily="34" charset="0"/>
                <a:ea typeface="Arial" panose="020B0604020202020204" pitchFamily="34" charset="0"/>
                <a:cs typeface="Times New Roman" panose="02020603050405020304" pitchFamily="18" charset="0"/>
              </a:rPr>
              <a:t> Se ordena al Instituto Nacional de Transparencia, Acceso a la Información y Protección de Datos Personales, en su calidad de Administrador General de la Plataforma Nacional de Transparencia, que realice las acciones necesarias para el ajuste y configuración correspondiente de los formatos necesarios en el Sistema de Portales de Obligaciones de Transparencia, derivadas de las modificaciones aprobadas por el Consejo Nacional mediante el presente acuerdo. En esta labor, el INAI deberá comunicar a los organismos garantes de las acciones que sean necesarias para cumplir su encomienda; asimismo, deberá tomar las previsiones del caso para que los formatos ajustados estén listos al término del 28 de febrero de 2021.</a:t>
            </a:r>
            <a:endParaRPr lang="es-MX" sz="1500" i="1" dirty="0">
              <a:latin typeface="Calibri" panose="020F0502020204030204" pitchFamily="34" charset="0"/>
              <a:ea typeface="Calibri" panose="020F0502020204030204" pitchFamily="34" charset="0"/>
              <a:cs typeface="Times New Roman" panose="02020603050405020304" pitchFamily="18" charset="0"/>
            </a:endParaRPr>
          </a:p>
          <a:p>
            <a:pPr marL="743732" marR="762298" indent="8488" algn="just"/>
            <a:r>
              <a:rPr lang="es-MX" sz="1500" dirty="0">
                <a:latin typeface="Arial" panose="020B0604020202020204" pitchFamily="34" charset="0"/>
                <a:ea typeface="Arial" panose="020B0604020202020204" pitchFamily="34" charset="0"/>
                <a:cs typeface="Times New Roman" panose="02020603050405020304" pitchFamily="18" charset="0"/>
              </a:rPr>
              <a:t> </a:t>
            </a:r>
            <a:endParaRPr lang="es-MX"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descr="GTD: Revisar es Mantener Fiable tu Sistema">
            <a:extLst>
              <a:ext uri="{FF2B5EF4-FFF2-40B4-BE49-F238E27FC236}">
                <a16:creationId xmlns:a16="http://schemas.microsoft.com/office/drawing/2014/main" xmlns="" id="{E0902342-CCD8-464F-ABA3-21980419C07A}"/>
              </a:ext>
            </a:extLst>
          </p:cNvPr>
          <p:cNvSpPr>
            <a:spLocks noChangeAspect="1" noChangeArrowheads="1"/>
          </p:cNvSpPr>
          <p:nvPr/>
        </p:nvSpPr>
        <p:spPr bwMode="auto">
          <a:xfrm>
            <a:off x="4433280" y="2744982"/>
            <a:ext cx="277441" cy="225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389" tIns="38194" rIns="76389" bIns="38194" numCol="1" anchor="t" anchorCtr="0" compatLnSpc="1">
            <a:prstTxWarp prst="textNoShape">
              <a:avLst/>
            </a:prstTxWarp>
          </a:bodyPr>
          <a:lstStyle/>
          <a:p>
            <a:endParaRPr lang="es-MX"/>
          </a:p>
        </p:txBody>
      </p:sp>
      <p:sp>
        <p:nvSpPr>
          <p:cNvPr id="10" name="CuadroTexto 9">
            <a:extLst>
              <a:ext uri="{FF2B5EF4-FFF2-40B4-BE49-F238E27FC236}">
                <a16:creationId xmlns:a16="http://schemas.microsoft.com/office/drawing/2014/main" xmlns="" id="{931583AE-91AA-44C9-9E24-8ACB569A433E}"/>
              </a:ext>
            </a:extLst>
          </p:cNvPr>
          <p:cNvSpPr txBox="1"/>
          <p:nvPr/>
        </p:nvSpPr>
        <p:spPr>
          <a:xfrm>
            <a:off x="4084350" y="1456261"/>
            <a:ext cx="4463614" cy="908131"/>
          </a:xfrm>
          <a:prstGeom prst="rect">
            <a:avLst/>
          </a:prstGeom>
          <a:noFill/>
        </p:spPr>
        <p:txBody>
          <a:bodyPr wrap="square" lIns="76389" tIns="38194" rIns="76389" bIns="38194">
            <a:spAutoFit/>
          </a:bodyPr>
          <a:lstStyle/>
          <a:p>
            <a:r>
              <a:rPr lang="es-MX" sz="2000" b="1" i="1" dirty="0">
                <a:solidFill>
                  <a:srgbClr val="0070C0"/>
                </a:solidFill>
                <a:latin typeface="Calibri" panose="020F0502020204030204" pitchFamily="34" charset="0"/>
                <a:cs typeface="Calibri" panose="020F0502020204030204" pitchFamily="34" charset="0"/>
              </a:rPr>
              <a:t>Formatos del SIPOT </a:t>
            </a:r>
            <a:r>
              <a:rPr lang="es-MX" sz="2000" b="1" i="1" dirty="0">
                <a:solidFill>
                  <a:srgbClr val="0070C0"/>
                </a:solidFill>
                <a:latin typeface="Calibri" panose="020F0502020204030204" pitchFamily="34" charset="0"/>
                <a:cs typeface="Calibri" panose="020F0502020204030204" pitchFamily="34" charset="0"/>
              </a:rPr>
              <a:t>estarán </a:t>
            </a:r>
            <a:r>
              <a:rPr lang="es-MX" sz="2000" b="1" i="1" dirty="0">
                <a:solidFill>
                  <a:srgbClr val="0070C0"/>
                </a:solidFill>
                <a:latin typeface="Calibri" panose="020F0502020204030204" pitchFamily="34" charset="0"/>
                <a:cs typeface="Calibri" panose="020F0502020204030204" pitchFamily="34" charset="0"/>
              </a:rPr>
              <a:t>listos el </a:t>
            </a:r>
            <a:r>
              <a:rPr lang="es-MX" sz="2700" b="1" i="1" dirty="0">
                <a:solidFill>
                  <a:srgbClr val="C00000"/>
                </a:solidFill>
                <a:latin typeface="Calibri" panose="020F0502020204030204" pitchFamily="34" charset="0"/>
                <a:cs typeface="Calibri" panose="020F0502020204030204" pitchFamily="34" charset="0"/>
              </a:rPr>
              <a:t>28 de febrero de 2021</a:t>
            </a:r>
            <a:endParaRPr lang="es-MX" sz="2700" b="1" i="1" dirty="0">
              <a:solidFill>
                <a:srgbClr val="C00000"/>
              </a:solidFill>
            </a:endParaRPr>
          </a:p>
        </p:txBody>
      </p:sp>
      <p:pic>
        <p:nvPicPr>
          <p:cNvPr id="15" name="Gráfico 14" descr="Base de datos con relleno sólido">
            <a:extLst>
              <a:ext uri="{FF2B5EF4-FFF2-40B4-BE49-F238E27FC236}">
                <a16:creationId xmlns:a16="http://schemas.microsoft.com/office/drawing/2014/main" xmlns="" id="{058E30C7-9BB9-4209-91FA-8A2DAD5F9B83}"/>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634381" y="1191875"/>
            <a:ext cx="1521519" cy="1234128"/>
          </a:xfrm>
          <a:prstGeom prst="rect">
            <a:avLst/>
          </a:prstGeom>
        </p:spPr>
      </p:pic>
    </p:spTree>
    <p:extLst>
      <p:ext uri="{BB962C8B-B14F-4D97-AF65-F5344CB8AC3E}">
        <p14:creationId xmlns:p14="http://schemas.microsoft.com/office/powerpoint/2010/main" val="259027942"/>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7" y="6287"/>
            <a:ext cx="9139705" cy="5711932"/>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32" y="1597167"/>
            <a:ext cx="1832581" cy="840165"/>
          </a:xfrm>
          <a:prstGeom prst="rect">
            <a:avLst/>
          </a:prstGeom>
        </p:spPr>
      </p:pic>
      <p:sp>
        <p:nvSpPr>
          <p:cNvPr id="7" name="CuadroTexto 6"/>
          <p:cNvSpPr txBox="1"/>
          <p:nvPr/>
        </p:nvSpPr>
        <p:spPr>
          <a:xfrm>
            <a:off x="493776" y="-9301"/>
            <a:ext cx="8147304" cy="1092797"/>
          </a:xfrm>
          <a:prstGeom prst="rect">
            <a:avLst/>
          </a:prstGeom>
          <a:noFill/>
        </p:spPr>
        <p:txBody>
          <a:bodyPr wrap="square" lIns="76389" tIns="38194" rIns="76389" bIns="38194" rtlCol="0">
            <a:spAutoFit/>
          </a:bodyPr>
          <a:lstStyle/>
          <a:p>
            <a:pPr fontAlgn="ctr"/>
            <a:r>
              <a:rPr lang="es-MX" sz="3300" dirty="0">
                <a:solidFill>
                  <a:schemeClr val="bg1"/>
                </a:solidFill>
                <a:cs typeface="Arial" panose="020B0604020202020204" pitchFamily="34" charset="0"/>
              </a:rPr>
              <a:t>Revisión de las disposiciones del Acuerdo  CONAIP-SNT-ACUERDO-EXT01-05-11-2020-03 </a:t>
            </a:r>
          </a:p>
        </p:txBody>
      </p:sp>
      <p:sp>
        <p:nvSpPr>
          <p:cNvPr id="6" name="Rectángulo 5">
            <a:extLst>
              <a:ext uri="{FF2B5EF4-FFF2-40B4-BE49-F238E27FC236}">
                <a16:creationId xmlns:a16="http://schemas.microsoft.com/office/drawing/2014/main" xmlns="" id="{A9DA5981-96DE-485D-9BAE-3F39830E7589}"/>
              </a:ext>
            </a:extLst>
          </p:cNvPr>
          <p:cNvSpPr/>
          <p:nvPr/>
        </p:nvSpPr>
        <p:spPr>
          <a:xfrm>
            <a:off x="371125" y="3506833"/>
            <a:ext cx="8686427" cy="1123574"/>
          </a:xfrm>
          <a:prstGeom prst="rect">
            <a:avLst/>
          </a:prstGeom>
        </p:spPr>
        <p:txBody>
          <a:bodyPr wrap="square" lIns="76389" tIns="38194" rIns="76389" bIns="38194">
            <a:spAutoFit/>
          </a:bodyPr>
          <a:lstStyle/>
          <a:p>
            <a:pPr marL="743732" marR="762298" indent="8488" algn="just"/>
            <a:r>
              <a:rPr lang="es-MX" b="1" i="1" dirty="0">
                <a:effectLst/>
                <a:latin typeface="Arial" panose="020B0604020202020204" pitchFamily="34" charset="0"/>
                <a:ea typeface="Arial" panose="020B0604020202020204" pitchFamily="34" charset="0"/>
                <a:cs typeface="Times New Roman" panose="02020603050405020304" pitchFamily="18" charset="0"/>
              </a:rPr>
              <a:t>QUINTO.</a:t>
            </a:r>
            <a:r>
              <a:rPr lang="es-MX" i="1" dirty="0">
                <a:effectLst/>
                <a:latin typeface="Arial" panose="020B0604020202020204" pitchFamily="34" charset="0"/>
                <a:ea typeface="Arial" panose="020B0604020202020204" pitchFamily="34" charset="0"/>
                <a:cs typeface="Times New Roman" panose="02020603050405020304" pitchFamily="18" charset="0"/>
              </a:rPr>
              <a:t> El INAI y los Organismos Garantes tomarán en sus respectivos ámbitos de competencia, el realizar los ajustes en cuanto a la configuración y asignación de formatos y demás normativa necesaria, los cuales deberán realizarse del 1 al 31 de marzo de 2021.</a:t>
            </a:r>
            <a:endParaRPr lang="es-MX"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descr="GTD: Revisar es Mantener Fiable tu Sistema">
            <a:extLst>
              <a:ext uri="{FF2B5EF4-FFF2-40B4-BE49-F238E27FC236}">
                <a16:creationId xmlns:a16="http://schemas.microsoft.com/office/drawing/2014/main" xmlns="" id="{E0902342-CCD8-464F-ABA3-21980419C07A}"/>
              </a:ext>
            </a:extLst>
          </p:cNvPr>
          <p:cNvSpPr>
            <a:spLocks noChangeAspect="1" noChangeArrowheads="1"/>
          </p:cNvSpPr>
          <p:nvPr/>
        </p:nvSpPr>
        <p:spPr bwMode="auto">
          <a:xfrm>
            <a:off x="4433280" y="2744982"/>
            <a:ext cx="277441" cy="225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389" tIns="38194" rIns="76389" bIns="38194" numCol="1" anchor="t" anchorCtr="0" compatLnSpc="1">
            <a:prstTxWarp prst="textNoShape">
              <a:avLst/>
            </a:prstTxWarp>
          </a:bodyPr>
          <a:lstStyle/>
          <a:p>
            <a:endParaRPr lang="es-MX"/>
          </a:p>
        </p:txBody>
      </p:sp>
      <p:pic>
        <p:nvPicPr>
          <p:cNvPr id="8" name="Gráfico 7" descr="Reseña de cliente con relleno sólido">
            <a:extLst>
              <a:ext uri="{FF2B5EF4-FFF2-40B4-BE49-F238E27FC236}">
                <a16:creationId xmlns:a16="http://schemas.microsoft.com/office/drawing/2014/main" xmlns="" id="{10EC3089-4C2B-4343-97E4-DE2B2EA9C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46705" y="1682541"/>
            <a:ext cx="1862036" cy="1637538"/>
          </a:xfrm>
          <a:prstGeom prst="rect">
            <a:avLst/>
          </a:prstGeom>
        </p:spPr>
      </p:pic>
      <p:sp>
        <p:nvSpPr>
          <p:cNvPr id="9" name="CuadroTexto 8">
            <a:extLst>
              <a:ext uri="{FF2B5EF4-FFF2-40B4-BE49-F238E27FC236}">
                <a16:creationId xmlns:a16="http://schemas.microsoft.com/office/drawing/2014/main" xmlns="" id="{DBBC6E84-C49B-48CF-B3F3-1C9CDE04CAB9}"/>
              </a:ext>
            </a:extLst>
          </p:cNvPr>
          <p:cNvSpPr txBox="1"/>
          <p:nvPr/>
        </p:nvSpPr>
        <p:spPr>
          <a:xfrm>
            <a:off x="4592034" y="1564854"/>
            <a:ext cx="4929590" cy="338744"/>
          </a:xfrm>
          <a:prstGeom prst="rect">
            <a:avLst/>
          </a:prstGeom>
          <a:noFill/>
        </p:spPr>
        <p:txBody>
          <a:bodyPr wrap="square" lIns="76389" tIns="38194" rIns="76389" bIns="38194">
            <a:spAutoFit/>
          </a:bodyPr>
          <a:lstStyle/>
          <a:p>
            <a:pPr marL="743732" marR="762298" indent="8488" algn="just"/>
            <a:endParaRPr lang="es-MX"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xmlns="" id="{AE867D75-F573-4ED5-8CCC-87D9A36B18BC}"/>
              </a:ext>
            </a:extLst>
          </p:cNvPr>
          <p:cNvSpPr txBox="1"/>
          <p:nvPr/>
        </p:nvSpPr>
        <p:spPr>
          <a:xfrm>
            <a:off x="1078671" y="2501128"/>
            <a:ext cx="1982459" cy="600354"/>
          </a:xfrm>
          <a:prstGeom prst="rect">
            <a:avLst/>
          </a:prstGeom>
          <a:noFill/>
        </p:spPr>
        <p:txBody>
          <a:bodyPr wrap="square" lIns="76389" tIns="38194" rIns="76389" bIns="38194">
            <a:spAutoFit/>
          </a:bodyPr>
          <a:lstStyle/>
          <a:p>
            <a:r>
              <a:rPr lang="es-MX" b="1" dirty="0">
                <a:solidFill>
                  <a:schemeClr val="accent6">
                    <a:lumMod val="75000"/>
                  </a:schemeClr>
                </a:solidFill>
                <a:latin typeface="Arial" panose="020B0604020202020204" pitchFamily="34" charset="0"/>
                <a:ea typeface="Arial" panose="020B0604020202020204" pitchFamily="34" charset="0"/>
                <a:cs typeface="Times New Roman" panose="02020603050405020304" pitchFamily="18" charset="0"/>
              </a:rPr>
              <a:t>y Organismos garantes locales</a:t>
            </a:r>
            <a:endParaRPr lang="es-MX" b="1" dirty="0">
              <a:solidFill>
                <a:schemeClr val="accent6">
                  <a:lumMod val="75000"/>
                </a:schemeClr>
              </a:solidFill>
            </a:endParaRPr>
          </a:p>
        </p:txBody>
      </p:sp>
      <p:sp>
        <p:nvSpPr>
          <p:cNvPr id="12" name="CuadroTexto 11">
            <a:extLst>
              <a:ext uri="{FF2B5EF4-FFF2-40B4-BE49-F238E27FC236}">
                <a16:creationId xmlns:a16="http://schemas.microsoft.com/office/drawing/2014/main" xmlns="" id="{D82414A6-F1F2-42CF-9BAC-21E8F486D26D}"/>
              </a:ext>
            </a:extLst>
          </p:cNvPr>
          <p:cNvSpPr txBox="1"/>
          <p:nvPr/>
        </p:nvSpPr>
        <p:spPr>
          <a:xfrm>
            <a:off x="4852447" y="1766614"/>
            <a:ext cx="4484936" cy="1308240"/>
          </a:xfrm>
          <a:prstGeom prst="rect">
            <a:avLst/>
          </a:prstGeom>
          <a:noFill/>
        </p:spPr>
        <p:txBody>
          <a:bodyPr wrap="square" lIns="76389" tIns="38194" rIns="76389" bIns="38194">
            <a:spAutoFit/>
          </a:bodyPr>
          <a:lstStyle/>
          <a:p>
            <a:pPr marL="743732" marR="762298" indent="8488"/>
            <a:r>
              <a:rPr lang="es-MX" sz="2000" b="1" i="1" dirty="0">
                <a:solidFill>
                  <a:srgbClr val="0070C0"/>
                </a:solidFill>
                <a:latin typeface="Arial" panose="020B0604020202020204" pitchFamily="34" charset="0"/>
                <a:ea typeface="Arial" panose="020B0604020202020204" pitchFamily="34" charset="0"/>
                <a:cs typeface="Times New Roman" panose="02020603050405020304" pitchFamily="18" charset="0"/>
              </a:rPr>
              <a:t>Configuran y asignan formatos y demás normativa del </a:t>
            </a:r>
            <a:r>
              <a:rPr lang="es-MX" sz="2000" b="1" i="1" dirty="0">
                <a:solidFill>
                  <a:srgbClr val="C00000"/>
                </a:solidFill>
                <a:latin typeface="Arial" panose="020B0604020202020204" pitchFamily="34" charset="0"/>
                <a:ea typeface="Arial" panose="020B0604020202020204" pitchFamily="34" charset="0"/>
                <a:cs typeface="Times New Roman" panose="02020603050405020304" pitchFamily="18" charset="0"/>
              </a:rPr>
              <a:t>1 al 31 de marzo de 2021.</a:t>
            </a:r>
            <a:endParaRPr lang="es-MX"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92408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45"/>
            <a:ext cx="9139705" cy="5711932"/>
          </a:xfrm>
          <a:prstGeom prst="rect">
            <a:avLst/>
          </a:prstGeom>
        </p:spPr>
      </p:pic>
      <p:sp>
        <p:nvSpPr>
          <p:cNvPr id="15" name="Rectángulo 9"/>
          <p:cNvSpPr/>
          <p:nvPr/>
        </p:nvSpPr>
        <p:spPr>
          <a:xfrm>
            <a:off x="75539" y="1520"/>
            <a:ext cx="8782972" cy="1092797"/>
          </a:xfrm>
          <a:prstGeom prst="rect">
            <a:avLst/>
          </a:prstGeom>
        </p:spPr>
        <p:txBody>
          <a:bodyPr wrap="square" lIns="76389" tIns="38194" rIns="76389" bIns="38194">
            <a:spAutoFit/>
          </a:bodyPr>
          <a:lstStyle/>
          <a:p>
            <a:r>
              <a:rPr lang="es-MX" sz="3300" dirty="0">
                <a:solidFill>
                  <a:srgbClr val="FCFCFC"/>
                </a:solidFill>
                <a:ea typeface="+mj-ea"/>
                <a:cs typeface="+mj-cs"/>
              </a:rPr>
              <a:t>Relación de obligaciones de transparencia y formatos modificados</a:t>
            </a:r>
          </a:p>
        </p:txBody>
      </p:sp>
      <p:sp>
        <p:nvSpPr>
          <p:cNvPr id="18" name="CuadroTexto 17">
            <a:extLst>
              <a:ext uri="{FF2B5EF4-FFF2-40B4-BE49-F238E27FC236}">
                <a16:creationId xmlns:a16="http://schemas.microsoft.com/office/drawing/2014/main" xmlns="" id="{AD2AFC12-69AA-4F48-B692-692A90989648}"/>
              </a:ext>
            </a:extLst>
          </p:cNvPr>
          <p:cNvSpPr txBox="1"/>
          <p:nvPr/>
        </p:nvSpPr>
        <p:spPr>
          <a:xfrm>
            <a:off x="218459" y="986699"/>
            <a:ext cx="8685771" cy="431077"/>
          </a:xfrm>
          <a:prstGeom prst="rect">
            <a:avLst/>
          </a:prstGeom>
          <a:noFill/>
        </p:spPr>
        <p:txBody>
          <a:bodyPr wrap="square" lIns="76389" tIns="38194" rIns="76389" bIns="38194">
            <a:spAutoFit/>
          </a:bodyPr>
          <a:lstStyle/>
          <a:p>
            <a:pPr algn="ctr"/>
            <a:r>
              <a:rPr lang="es-MX" sz="2300" dirty="0"/>
              <a:t>Las </a:t>
            </a:r>
            <a:r>
              <a:rPr lang="es-MX" sz="2300" b="1" dirty="0"/>
              <a:t>obligaciones </a:t>
            </a:r>
            <a:r>
              <a:rPr lang="es-MX" sz="2300" dirty="0"/>
              <a:t>de transparencia con alguna </a:t>
            </a:r>
            <a:r>
              <a:rPr lang="es-MX" sz="2300" b="1" dirty="0"/>
              <a:t>modificación son:</a:t>
            </a:r>
          </a:p>
        </p:txBody>
      </p:sp>
      <p:graphicFrame>
        <p:nvGraphicFramePr>
          <p:cNvPr id="10" name="Tabla 9">
            <a:extLst>
              <a:ext uri="{FF2B5EF4-FFF2-40B4-BE49-F238E27FC236}">
                <a16:creationId xmlns:a16="http://schemas.microsoft.com/office/drawing/2014/main" xmlns="" id="{1D0C6AC0-8C95-4DB3-A96B-EBF3C9D9C690}"/>
              </a:ext>
            </a:extLst>
          </p:cNvPr>
          <p:cNvGraphicFramePr>
            <a:graphicFrameLocks noGrp="1"/>
          </p:cNvGraphicFramePr>
          <p:nvPr>
            <p:extLst>
              <p:ext uri="{D42A27DB-BD31-4B8C-83A1-F6EECF244321}">
                <p14:modId xmlns:p14="http://schemas.microsoft.com/office/powerpoint/2010/main" val="3377791222"/>
              </p:ext>
            </p:extLst>
          </p:nvPr>
        </p:nvGraphicFramePr>
        <p:xfrm>
          <a:off x="240129" y="1400101"/>
          <a:ext cx="8592975" cy="4255969"/>
        </p:xfrm>
        <a:graphic>
          <a:graphicData uri="http://schemas.openxmlformats.org/drawingml/2006/table">
            <a:tbl>
              <a:tblPr/>
              <a:tblGrid>
                <a:gridCol w="392749">
                  <a:extLst>
                    <a:ext uri="{9D8B030D-6E8A-4147-A177-3AD203B41FA5}">
                      <a16:colId xmlns:a16="http://schemas.microsoft.com/office/drawing/2014/main" xmlns="" val="2319417028"/>
                    </a:ext>
                  </a:extLst>
                </a:gridCol>
                <a:gridCol w="3819234">
                  <a:extLst>
                    <a:ext uri="{9D8B030D-6E8A-4147-A177-3AD203B41FA5}">
                      <a16:colId xmlns:a16="http://schemas.microsoft.com/office/drawing/2014/main" xmlns="" val="1004299222"/>
                    </a:ext>
                  </a:extLst>
                </a:gridCol>
                <a:gridCol w="428589">
                  <a:extLst>
                    <a:ext uri="{9D8B030D-6E8A-4147-A177-3AD203B41FA5}">
                      <a16:colId xmlns:a16="http://schemas.microsoft.com/office/drawing/2014/main" xmlns="" val="3974179715"/>
                    </a:ext>
                  </a:extLst>
                </a:gridCol>
                <a:gridCol w="3952403">
                  <a:extLst>
                    <a:ext uri="{9D8B030D-6E8A-4147-A177-3AD203B41FA5}">
                      <a16:colId xmlns:a16="http://schemas.microsoft.com/office/drawing/2014/main" xmlns="" val="2411551406"/>
                    </a:ext>
                  </a:extLst>
                </a:gridCol>
              </a:tblGrid>
              <a:tr h="441458">
                <a:tc>
                  <a:txBody>
                    <a:bodyPr/>
                    <a:lstStyle/>
                    <a:p>
                      <a:pPr algn="ctr" fontAlgn="ctr"/>
                      <a:r>
                        <a:rPr lang="es-MX" sz="1500" b="1" i="0" u="none" strike="noStrike" dirty="0">
                          <a:solidFill>
                            <a:srgbClr val="000000"/>
                          </a:solidFill>
                          <a:effectLst/>
                          <a:latin typeface="Calibri" panose="020F0502020204030204" pitchFamily="34" charset="0"/>
                        </a:rPr>
                        <a:t>No.</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dirty="0">
                          <a:solidFill>
                            <a:srgbClr val="000000"/>
                          </a:solidFill>
                          <a:effectLst/>
                          <a:latin typeface="Calibri" panose="020F0502020204030204" pitchFamily="34" charset="0"/>
                        </a:rPr>
                        <a:t>Obligaciones de transparencia comunes </a:t>
                      </a:r>
                    </a:p>
                    <a:p>
                      <a:pPr algn="ctr" fontAlgn="ctr"/>
                      <a:r>
                        <a:rPr lang="es-MX" sz="1500" b="1" i="0" u="none" strike="noStrike" dirty="0">
                          <a:solidFill>
                            <a:srgbClr val="000000"/>
                          </a:solidFill>
                          <a:effectLst/>
                          <a:latin typeface="Calibri" panose="020F0502020204030204" pitchFamily="34" charset="0"/>
                        </a:rPr>
                        <a:t>Artículo 70. Fracción</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a:solidFill>
                            <a:srgbClr val="000000"/>
                          </a:solidFill>
                          <a:effectLst/>
                          <a:latin typeface="Calibri" panose="020F0502020204030204" pitchFamily="34" charset="0"/>
                        </a:rPr>
                        <a:t>No.</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dirty="0">
                          <a:solidFill>
                            <a:srgbClr val="000000"/>
                          </a:solidFill>
                          <a:effectLst/>
                          <a:latin typeface="Calibri" panose="020F0502020204030204" pitchFamily="34" charset="0"/>
                        </a:rPr>
                        <a:t>Obligación de transparencia</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347031351"/>
                  </a:ext>
                </a:extLst>
              </a:tr>
              <a:tr h="441458">
                <a:tc>
                  <a:txBody>
                    <a:bodyPr/>
                    <a:lstStyle/>
                    <a:p>
                      <a:pPr algn="ctr" fontAlgn="b"/>
                      <a:r>
                        <a:rPr lang="es-MX" sz="1500" b="0" i="0" u="none" strike="noStrike" dirty="0">
                          <a:solidFill>
                            <a:srgbClr val="000000"/>
                          </a:solidFill>
                          <a:effectLst/>
                          <a:latin typeface="Calibri" panose="020F0502020204030204" pitchFamily="34" charset="0"/>
                        </a:rPr>
                        <a:t>1</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II. Estructura orgánica completa</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500" b="0" i="0" u="none" strike="noStrike" dirty="0">
                          <a:solidFill>
                            <a:srgbClr val="000000"/>
                          </a:solidFill>
                          <a:effectLst/>
                          <a:latin typeface="Calibri" panose="020F0502020204030204" pitchFamily="34" charset="0"/>
                        </a:rPr>
                        <a:t>8</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1500" b="0" i="0" u="none" strike="noStrike" dirty="0">
                          <a:solidFill>
                            <a:srgbClr val="000000"/>
                          </a:solidFill>
                          <a:effectLst/>
                          <a:latin typeface="Calibri" panose="020F0502020204030204" pitchFamily="34" charset="0"/>
                        </a:rPr>
                        <a:t> XVIII. Listado se servidores públicos con sanciones administrativas </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452589710"/>
                  </a:ext>
                </a:extLst>
              </a:tr>
              <a:tr h="426711">
                <a:tc>
                  <a:txBody>
                    <a:bodyPr/>
                    <a:lstStyle/>
                    <a:p>
                      <a:pPr algn="ctr" fontAlgn="b"/>
                      <a:r>
                        <a:rPr lang="es-MX" sz="1500" b="0" i="0" u="none" strike="noStrike" dirty="0">
                          <a:solidFill>
                            <a:srgbClr val="000000"/>
                          </a:solidFill>
                          <a:effectLst/>
                          <a:latin typeface="Calibri" panose="020F0502020204030204" pitchFamily="34" charset="0"/>
                        </a:rPr>
                        <a:t>2</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III. Las facultades de cada Área</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500" b="0" i="0" u="none" strike="noStrike" dirty="0">
                          <a:solidFill>
                            <a:srgbClr val="000000"/>
                          </a:solidFill>
                          <a:effectLst/>
                          <a:latin typeface="Calibri" panose="020F0502020204030204" pitchFamily="34" charset="0"/>
                        </a:rPr>
                        <a:t>9</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1500" b="0" i="0" u="none" strike="noStrike" dirty="0">
                          <a:solidFill>
                            <a:srgbClr val="000000"/>
                          </a:solidFill>
                          <a:effectLst/>
                          <a:latin typeface="Calibri" panose="020F0502020204030204" pitchFamily="34" charset="0"/>
                        </a:rPr>
                        <a:t> XIX. Los servicios que ofrecen</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56603943"/>
                  </a:ext>
                </a:extLst>
              </a:tr>
              <a:tr h="441659">
                <a:tc>
                  <a:txBody>
                    <a:bodyPr/>
                    <a:lstStyle/>
                    <a:p>
                      <a:pPr algn="ctr" fontAlgn="b"/>
                      <a:r>
                        <a:rPr lang="es-MX" sz="1500" b="0" i="0" u="none" strike="noStrike" dirty="0">
                          <a:solidFill>
                            <a:srgbClr val="000000"/>
                          </a:solidFill>
                          <a:effectLst/>
                          <a:latin typeface="Calibri" panose="020F0502020204030204" pitchFamily="34" charset="0"/>
                        </a:rPr>
                        <a:t>3</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s-MX" sz="1500" b="0" i="0" u="none" strike="noStrike" dirty="0">
                        <a:solidFill>
                          <a:srgbClr val="000000"/>
                        </a:solidFill>
                        <a:effectLst/>
                        <a:latin typeface="Calibri" panose="020F0502020204030204" pitchFamily="34" charset="0"/>
                      </a:endParaRPr>
                    </a:p>
                    <a:p>
                      <a:pPr algn="l" fontAlgn="b"/>
                      <a:r>
                        <a:rPr lang="es-MX" sz="1500" b="0" i="0" u="none" strike="noStrike" dirty="0">
                          <a:solidFill>
                            <a:srgbClr val="000000"/>
                          </a:solidFill>
                          <a:effectLst/>
                          <a:latin typeface="Calibri" panose="020F0502020204030204" pitchFamily="34" charset="0"/>
                        </a:rPr>
                        <a:t> VIII. Remuneraciones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500" b="0" i="0" u="none" strike="noStrike" dirty="0">
                          <a:solidFill>
                            <a:srgbClr val="000000"/>
                          </a:solidFill>
                          <a:effectLst/>
                          <a:latin typeface="Calibri" panose="020F0502020204030204" pitchFamily="34" charset="0"/>
                        </a:rPr>
                        <a:t>10</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1500" b="0" i="0" u="none" strike="noStrike" dirty="0">
                          <a:solidFill>
                            <a:srgbClr val="000000"/>
                          </a:solidFill>
                          <a:effectLst/>
                          <a:latin typeface="Calibri" panose="020F0502020204030204" pitchFamily="34" charset="0"/>
                        </a:rPr>
                        <a:t> XX. Los trámites, requisitos y formatos que ofrecen</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818831806"/>
                  </a:ext>
                </a:extLst>
              </a:tr>
              <a:tr h="441659">
                <a:tc>
                  <a:txBody>
                    <a:bodyPr/>
                    <a:lstStyle/>
                    <a:p>
                      <a:pPr algn="ctr" fontAlgn="b"/>
                      <a:r>
                        <a:rPr lang="es-MX" sz="1500" b="0" i="0" u="none" strike="noStrike" dirty="0">
                          <a:solidFill>
                            <a:srgbClr val="000000"/>
                          </a:solidFill>
                          <a:effectLst/>
                          <a:latin typeface="Calibri" panose="020F0502020204030204" pitchFamily="34" charset="0"/>
                        </a:rPr>
                        <a:t>4</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 Número total de plazas del personal de base y confianza </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500" b="0" i="0" u="none" strike="noStrike" dirty="0">
                          <a:solidFill>
                            <a:srgbClr val="000000"/>
                          </a:solidFill>
                          <a:effectLst/>
                          <a:latin typeface="Calibri" panose="020F0502020204030204" pitchFamily="34" charset="0"/>
                        </a:rPr>
                        <a:t>11</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1500" b="0" i="0" u="none" strike="noStrike" dirty="0">
                          <a:solidFill>
                            <a:srgbClr val="000000"/>
                          </a:solidFill>
                          <a:effectLst/>
                          <a:latin typeface="Calibri" panose="020F0502020204030204" pitchFamily="34" charset="0"/>
                        </a:rPr>
                        <a:t> XXII. Deuda pública</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47686083"/>
                  </a:ext>
                </a:extLst>
              </a:tr>
              <a:tr h="568947">
                <a:tc>
                  <a:txBody>
                    <a:bodyPr/>
                    <a:lstStyle/>
                    <a:p>
                      <a:pPr algn="ctr" fontAlgn="b"/>
                      <a:r>
                        <a:rPr lang="es-MX" sz="1500" b="0" i="0" u="none" strike="noStrike" dirty="0">
                          <a:solidFill>
                            <a:srgbClr val="000000"/>
                          </a:solidFill>
                          <a:effectLst/>
                          <a:latin typeface="Calibri" panose="020F0502020204030204" pitchFamily="34" charset="0"/>
                        </a:rPr>
                        <a:t>5</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XII. Declaraciones patrimoniales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500" b="0" i="0" u="none" strike="noStrike" dirty="0">
                          <a:solidFill>
                            <a:srgbClr val="000000"/>
                          </a:solidFill>
                          <a:effectLst/>
                          <a:latin typeface="Calibri" panose="020F0502020204030204" pitchFamily="34" charset="0"/>
                        </a:rPr>
                        <a:t>12</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1500" b="0" i="0" u="none" strike="noStrike" dirty="0">
                          <a:solidFill>
                            <a:srgbClr val="000000"/>
                          </a:solidFill>
                          <a:effectLst/>
                          <a:latin typeface="Calibri" panose="020F0502020204030204" pitchFamily="34" charset="0"/>
                        </a:rPr>
                        <a:t> XXIII. Gastos relativos a comunicación social</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753455895"/>
                  </a:ext>
                </a:extLst>
              </a:tr>
              <a:tr h="711184">
                <a:tc>
                  <a:txBody>
                    <a:bodyPr/>
                    <a:lstStyle/>
                    <a:p>
                      <a:pPr algn="ctr" fontAlgn="b"/>
                      <a:r>
                        <a:rPr lang="es-MX" sz="1500" b="0" i="0" u="none" strike="noStrike" dirty="0">
                          <a:solidFill>
                            <a:srgbClr val="000000"/>
                          </a:solidFill>
                          <a:effectLst/>
                          <a:latin typeface="Calibri" panose="020F0502020204030204" pitchFamily="34" charset="0"/>
                        </a:rPr>
                        <a:t>6</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XV. Programas de subsidio, estímulos y apoyos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500" b="0" i="0" u="none" strike="noStrike" dirty="0">
                          <a:solidFill>
                            <a:srgbClr val="000000"/>
                          </a:solidFill>
                          <a:effectLst/>
                          <a:latin typeface="Calibri" panose="020F0502020204030204" pitchFamily="34" charset="0"/>
                        </a:rPr>
                        <a:t>13</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1500" b="0" i="0" u="none" strike="noStrike" dirty="0">
                          <a:solidFill>
                            <a:srgbClr val="000000"/>
                          </a:solidFill>
                          <a:effectLst/>
                          <a:latin typeface="Calibri" panose="020F0502020204030204" pitchFamily="34" charset="0"/>
                        </a:rPr>
                        <a:t> XXVII. Concesiones, contratos, convenios, permisos, licencias o autorizaciones</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91725125"/>
                  </a:ext>
                </a:extLst>
              </a:tr>
              <a:tr h="658943">
                <a:tc>
                  <a:txBody>
                    <a:bodyPr/>
                    <a:lstStyle/>
                    <a:p>
                      <a:pPr algn="ctr" fontAlgn="b"/>
                      <a:r>
                        <a:rPr lang="es-MX" sz="1500" b="0" i="0" u="none" strike="noStrike" dirty="0">
                          <a:solidFill>
                            <a:srgbClr val="000000"/>
                          </a:solidFill>
                          <a:effectLst/>
                          <a:latin typeface="Calibri" panose="020F0502020204030204" pitchFamily="34" charset="0"/>
                        </a:rPr>
                        <a:t>7</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XVII. La información curricular</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MX" sz="1500" b="0" i="0" u="none" strike="noStrike" dirty="0">
                          <a:solidFill>
                            <a:srgbClr val="000000"/>
                          </a:solidFill>
                          <a:effectLst/>
                          <a:latin typeface="Calibri" panose="020F0502020204030204" pitchFamily="34" charset="0"/>
                        </a:rPr>
                        <a:t>14</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1500" b="0" i="0" u="none" strike="noStrike" dirty="0">
                          <a:solidFill>
                            <a:srgbClr val="000000"/>
                          </a:solidFill>
                          <a:effectLst/>
                          <a:latin typeface="Calibri" panose="020F0502020204030204" pitchFamily="34" charset="0"/>
                        </a:rPr>
                        <a:t> XXVIII. Resultados sobre procedimientos de adjudicación directa, invitación restringida y licitación </a:t>
                      </a:r>
                    </a:p>
                  </a:txBody>
                  <a:tcPr marL="8409" marR="8409" marT="68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74161343"/>
                  </a:ext>
                </a:extLst>
              </a:tr>
            </a:tbl>
          </a:graphicData>
        </a:graphic>
      </p:graphicFrame>
    </p:spTree>
    <p:extLst>
      <p:ext uri="{BB962C8B-B14F-4D97-AF65-F5344CB8AC3E}">
        <p14:creationId xmlns:p14="http://schemas.microsoft.com/office/powerpoint/2010/main" val="2569387305"/>
      </p:ext>
    </p:extLst>
  </p:cSld>
  <p:clrMapOvr>
    <a:masterClrMapping/>
  </p:clrMapOvr>
  <mc:AlternateContent xmlns:mc="http://schemas.openxmlformats.org/markup-compatibility/2006">
    <mc:Choice xmlns:p14="http://schemas.microsoft.com/office/powerpoint/2010/main" Requires="p14">
      <p:transition spd="slow" p14:dur="50000" advTm="11455"/>
    </mc:Choice>
    <mc:Fallback>
      <p:transition spd="slow" advTm="11455"/>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 y="-2621"/>
            <a:ext cx="9139705" cy="5711932"/>
          </a:xfrm>
          <a:prstGeom prst="rect">
            <a:avLst/>
          </a:prstGeom>
        </p:spPr>
      </p:pic>
      <p:sp>
        <p:nvSpPr>
          <p:cNvPr id="7" name="CuadroTexto 6"/>
          <p:cNvSpPr txBox="1"/>
          <p:nvPr/>
        </p:nvSpPr>
        <p:spPr>
          <a:xfrm>
            <a:off x="329185" y="-9301"/>
            <a:ext cx="8421130" cy="1092797"/>
          </a:xfrm>
          <a:prstGeom prst="rect">
            <a:avLst/>
          </a:prstGeom>
          <a:noFill/>
        </p:spPr>
        <p:txBody>
          <a:bodyPr wrap="square" lIns="76389" tIns="38194" rIns="76389" bIns="38194" rtlCol="0">
            <a:spAutoFit/>
          </a:bodyPr>
          <a:lstStyle/>
          <a:p>
            <a:pPr fontAlgn="ctr"/>
            <a:r>
              <a:rPr lang="es-MX" sz="3300" dirty="0">
                <a:solidFill>
                  <a:schemeClr val="bg1"/>
                </a:solidFill>
                <a:cs typeface="Arial" panose="020B0604020202020204" pitchFamily="34" charset="0"/>
              </a:rPr>
              <a:t>Revisión de las disposiciones del Acuerdo  CONAIP-SNT-ACUERDO-EXT01-05-11-2020-03 </a:t>
            </a:r>
          </a:p>
        </p:txBody>
      </p:sp>
      <p:sp>
        <p:nvSpPr>
          <p:cNvPr id="6" name="Rectángulo 5">
            <a:extLst>
              <a:ext uri="{FF2B5EF4-FFF2-40B4-BE49-F238E27FC236}">
                <a16:creationId xmlns:a16="http://schemas.microsoft.com/office/drawing/2014/main" xmlns="" id="{A9DA5981-96DE-485D-9BAE-3F39830E7589}"/>
              </a:ext>
            </a:extLst>
          </p:cNvPr>
          <p:cNvSpPr/>
          <p:nvPr/>
        </p:nvSpPr>
        <p:spPr>
          <a:xfrm>
            <a:off x="-169605" y="2835216"/>
            <a:ext cx="9323857" cy="2277736"/>
          </a:xfrm>
          <a:prstGeom prst="rect">
            <a:avLst/>
          </a:prstGeom>
        </p:spPr>
        <p:txBody>
          <a:bodyPr wrap="square" lIns="76389" tIns="38194" rIns="76389" bIns="38194">
            <a:spAutoFit/>
          </a:bodyPr>
          <a:lstStyle/>
          <a:p>
            <a:pPr marL="743732" marR="762298" indent="8488" algn="just"/>
            <a:r>
              <a:rPr lang="es-MX" sz="1300" b="1" i="1" dirty="0">
                <a:latin typeface="Arial" panose="020B0604020202020204" pitchFamily="34" charset="0"/>
                <a:ea typeface="Arial" panose="020B0604020202020204" pitchFamily="34" charset="0"/>
                <a:cs typeface="Times New Roman" panose="02020603050405020304" pitchFamily="18" charset="0"/>
              </a:rPr>
              <a:t>SÉPTIMO.</a:t>
            </a:r>
            <a:r>
              <a:rPr lang="es-MX" sz="1300" i="1" dirty="0">
                <a:latin typeface="Arial" panose="020B0604020202020204" pitchFamily="34" charset="0"/>
                <a:ea typeface="Arial" panose="020B0604020202020204" pitchFamily="34" charset="0"/>
                <a:cs typeface="Times New Roman" panose="02020603050405020304" pitchFamily="18" charset="0"/>
              </a:rPr>
              <a:t> Los organismos garantes tomarán las previsiones del caso para que la información generada en los meses de enero, febrero y marzo de 2021, sea cargada en los formatos ajustados en el Sistema de Portales de Obligaciones de Transparencia, del </a:t>
            </a:r>
            <a:r>
              <a:rPr lang="es-MX" sz="1300" b="1" i="1" dirty="0">
                <a:solidFill>
                  <a:srgbClr val="0070C0"/>
                </a:solidFill>
                <a:latin typeface="Arial" panose="020B0604020202020204" pitchFamily="34" charset="0"/>
                <a:ea typeface="Arial" panose="020B0604020202020204" pitchFamily="34" charset="0"/>
                <a:cs typeface="Times New Roman" panose="02020603050405020304" pitchFamily="18" charset="0"/>
              </a:rPr>
              <a:t>1 al 30 de abril de 2021</a:t>
            </a:r>
            <a:r>
              <a:rPr lang="es-MX" sz="1300" i="1" dirty="0">
                <a:latin typeface="Arial" panose="020B0604020202020204" pitchFamily="34" charset="0"/>
                <a:ea typeface="Arial" panose="020B0604020202020204" pitchFamily="34" charset="0"/>
                <a:cs typeface="Times New Roman" panose="02020603050405020304" pitchFamily="18" charset="0"/>
              </a:rPr>
              <a:t>. De esta forma, la información en los nuevos formatos ajustados deberá estar disponible a partir del 1 de mayo de 2021.</a:t>
            </a:r>
          </a:p>
          <a:p>
            <a:pPr marL="743732" marR="762298" indent="8488" algn="just"/>
            <a:endParaRPr lang="es-MX" sz="1300" i="1" dirty="0">
              <a:latin typeface="Arial" panose="020B0604020202020204" pitchFamily="34" charset="0"/>
              <a:ea typeface="Arial" panose="020B0604020202020204" pitchFamily="34" charset="0"/>
              <a:cs typeface="Times New Roman" panose="02020603050405020304" pitchFamily="18" charset="0"/>
            </a:endParaRPr>
          </a:p>
          <a:p>
            <a:pPr marL="743732" marR="762298" indent="8488" algn="just"/>
            <a:r>
              <a:rPr lang="es-MX" sz="1300" b="1" i="1" dirty="0">
                <a:latin typeface="Arial" panose="020B0604020202020204" pitchFamily="34" charset="0"/>
                <a:ea typeface="Arial" panose="020B0604020202020204" pitchFamily="34" charset="0"/>
                <a:cs typeface="Times New Roman" panose="02020603050405020304" pitchFamily="18" charset="0"/>
              </a:rPr>
              <a:t>OCTAVO.</a:t>
            </a:r>
            <a:r>
              <a:rPr lang="es-MX" sz="1300" i="1" dirty="0">
                <a:latin typeface="Arial" panose="020B0604020202020204" pitchFamily="34" charset="0"/>
                <a:ea typeface="Arial" panose="020B0604020202020204" pitchFamily="34" charset="0"/>
                <a:cs typeface="Times New Roman" panose="02020603050405020304" pitchFamily="18" charset="0"/>
              </a:rPr>
              <a:t> Los sujetos obligados de aquellas entidades federativas en las que su normatividad local especifica que la información se actualizará mensualmente, de manera excepcional cargarán en el Sistema de Portales de Obligaciones de Transparencia la información generada durante los meses de enero, febrero y marzo de 2021, en 30 días naturales una vez concluido el periodo de configuración otorgado a los organismos garantes, el cual deberá realizarse del </a:t>
            </a:r>
            <a:r>
              <a:rPr lang="es-MX" sz="1300" b="1" i="1" dirty="0">
                <a:solidFill>
                  <a:srgbClr val="0070C0"/>
                </a:solidFill>
                <a:latin typeface="Arial" panose="020B0604020202020204" pitchFamily="34" charset="0"/>
                <a:ea typeface="Arial" panose="020B0604020202020204" pitchFamily="34" charset="0"/>
                <a:cs typeface="Times New Roman" panose="02020603050405020304" pitchFamily="18" charset="0"/>
              </a:rPr>
              <a:t>1 al 30 de abril de 2021.</a:t>
            </a:r>
            <a:endParaRPr lang="es-MX" sz="1300" b="1"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743732" marR="762298" indent="8488" algn="just"/>
            <a:endParaRPr lang="es-MX" sz="13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descr="GTD: Revisar es Mantener Fiable tu Sistema">
            <a:extLst>
              <a:ext uri="{FF2B5EF4-FFF2-40B4-BE49-F238E27FC236}">
                <a16:creationId xmlns:a16="http://schemas.microsoft.com/office/drawing/2014/main" xmlns="" id="{E0902342-CCD8-464F-ABA3-21980419C07A}"/>
              </a:ext>
            </a:extLst>
          </p:cNvPr>
          <p:cNvSpPr>
            <a:spLocks noChangeAspect="1" noChangeArrowheads="1"/>
          </p:cNvSpPr>
          <p:nvPr/>
        </p:nvSpPr>
        <p:spPr bwMode="auto">
          <a:xfrm>
            <a:off x="4433280" y="2744982"/>
            <a:ext cx="277441" cy="225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389" tIns="38194" rIns="76389" bIns="38194" numCol="1" anchor="t" anchorCtr="0" compatLnSpc="1">
            <a:prstTxWarp prst="textNoShape">
              <a:avLst/>
            </a:prstTxWarp>
          </a:bodyPr>
          <a:lstStyle/>
          <a:p>
            <a:endParaRPr lang="es-MX"/>
          </a:p>
        </p:txBody>
      </p:sp>
      <p:pic>
        <p:nvPicPr>
          <p:cNvPr id="2050" name="Picture 2" descr="inicio - PNT">
            <a:extLst>
              <a:ext uri="{FF2B5EF4-FFF2-40B4-BE49-F238E27FC236}">
                <a16:creationId xmlns:a16="http://schemas.microsoft.com/office/drawing/2014/main" xmlns="" id="{851BFABE-CDA1-4979-A411-31FB64B68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776" y="1645920"/>
            <a:ext cx="2387006" cy="1189296"/>
          </a:xfrm>
          <a:prstGeom prst="rect">
            <a:avLst/>
          </a:prstGeom>
          <a:noFill/>
          <a:extLst>
            <a:ext uri="{909E8E84-426E-40DD-AFC4-6F175D3DCCD1}">
              <a14:hiddenFill xmlns:a14="http://schemas.microsoft.com/office/drawing/2010/main">
                <a:solidFill>
                  <a:srgbClr val="FFFFFF"/>
                </a:solidFill>
              </a14:hiddenFill>
            </a:ext>
          </a:extLst>
        </p:spPr>
      </p:pic>
      <p:pic>
        <p:nvPicPr>
          <p:cNvPr id="9" name="Gráfico 8" descr="Documento con relleno sólido">
            <a:extLst>
              <a:ext uri="{FF2B5EF4-FFF2-40B4-BE49-F238E27FC236}">
                <a16:creationId xmlns:a16="http://schemas.microsoft.com/office/drawing/2014/main" xmlns="" id="{8FE900AE-EF82-405D-A5B3-BF7B8ADDB6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650" y="1119121"/>
            <a:ext cx="832324" cy="675111"/>
          </a:xfrm>
          <a:prstGeom prst="rect">
            <a:avLst/>
          </a:prstGeom>
        </p:spPr>
      </p:pic>
      <p:pic>
        <p:nvPicPr>
          <p:cNvPr id="10" name="Gráfico 9" descr="Ojo con relleno sólido">
            <a:extLst>
              <a:ext uri="{FF2B5EF4-FFF2-40B4-BE49-F238E27FC236}">
                <a16:creationId xmlns:a16="http://schemas.microsoft.com/office/drawing/2014/main" xmlns="" id="{E559F3F9-9AF8-4622-95DF-E377F5EC36E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421061" y="961595"/>
            <a:ext cx="1477587" cy="1198494"/>
          </a:xfrm>
          <a:prstGeom prst="rect">
            <a:avLst/>
          </a:prstGeom>
        </p:spPr>
      </p:pic>
      <p:sp>
        <p:nvSpPr>
          <p:cNvPr id="12" name="CuadroTexto 11">
            <a:extLst>
              <a:ext uri="{FF2B5EF4-FFF2-40B4-BE49-F238E27FC236}">
                <a16:creationId xmlns:a16="http://schemas.microsoft.com/office/drawing/2014/main" xmlns="" id="{95A6E82A-F71E-4E73-ACAF-132DAE74920C}"/>
              </a:ext>
            </a:extLst>
          </p:cNvPr>
          <p:cNvSpPr txBox="1"/>
          <p:nvPr/>
        </p:nvSpPr>
        <p:spPr>
          <a:xfrm>
            <a:off x="884076" y="1113969"/>
            <a:ext cx="3495704" cy="769631"/>
          </a:xfrm>
          <a:prstGeom prst="rect">
            <a:avLst/>
          </a:prstGeom>
          <a:noFill/>
        </p:spPr>
        <p:txBody>
          <a:bodyPr wrap="square" lIns="76389" tIns="38194" rIns="76389" bIns="38194">
            <a:spAutoFit/>
          </a:bodyPr>
          <a:lstStyle/>
          <a:p>
            <a:r>
              <a:rPr lang="es-MX" sz="1500" b="1" i="1" dirty="0">
                <a:solidFill>
                  <a:srgbClr val="0070C0"/>
                </a:solidFill>
                <a:latin typeface="Arial" panose="020B0604020202020204" pitchFamily="34" charset="0"/>
                <a:ea typeface="Arial" panose="020B0604020202020204" pitchFamily="34" charset="0"/>
                <a:cs typeface="Times New Roman" panose="02020603050405020304" pitchFamily="18" charset="0"/>
              </a:rPr>
              <a:t>Información de enero, febrero y marzo de 2021, se carga del 1 al 30 de abril de 2021.</a:t>
            </a:r>
            <a:endParaRPr lang="es-MX" sz="1500" b="1" i="1" dirty="0">
              <a:solidFill>
                <a:srgbClr val="0070C0"/>
              </a:solidFill>
            </a:endParaRPr>
          </a:p>
        </p:txBody>
      </p:sp>
      <p:sp>
        <p:nvSpPr>
          <p:cNvPr id="14" name="CuadroTexto 13">
            <a:extLst>
              <a:ext uri="{FF2B5EF4-FFF2-40B4-BE49-F238E27FC236}">
                <a16:creationId xmlns:a16="http://schemas.microsoft.com/office/drawing/2014/main" xmlns="" id="{7927BDA9-59C4-4BBD-A845-5E206A50D7A0}"/>
              </a:ext>
            </a:extLst>
          </p:cNvPr>
          <p:cNvSpPr txBox="1"/>
          <p:nvPr/>
        </p:nvSpPr>
        <p:spPr>
          <a:xfrm>
            <a:off x="5626782" y="1925444"/>
            <a:ext cx="3337344" cy="600354"/>
          </a:xfrm>
          <a:prstGeom prst="rect">
            <a:avLst/>
          </a:prstGeom>
          <a:noFill/>
        </p:spPr>
        <p:txBody>
          <a:bodyPr wrap="square" lIns="76389" tIns="38194" rIns="76389" bIns="38194">
            <a:spAutoFit/>
          </a:bodyPr>
          <a:lstStyle/>
          <a:p>
            <a:pPr algn="ctr"/>
            <a:r>
              <a:rPr lang="es-MX" b="1" i="1" dirty="0">
                <a:solidFill>
                  <a:srgbClr val="C00000"/>
                </a:solidFill>
                <a:effectLst/>
                <a:latin typeface="Arial" panose="020B0604020202020204" pitchFamily="34" charset="0"/>
                <a:ea typeface="Arial" panose="020B0604020202020204" pitchFamily="34" charset="0"/>
                <a:cs typeface="Times New Roman" panose="02020603050405020304" pitchFamily="18" charset="0"/>
              </a:rPr>
              <a:t>Disponible a partir del </a:t>
            </a:r>
            <a:endParaRPr lang="es-MX" b="1" i="1" dirty="0" smtClean="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p>
            <a:pPr algn="ctr"/>
            <a:r>
              <a:rPr lang="es-MX" b="1" i="1" dirty="0" smtClean="0">
                <a:solidFill>
                  <a:srgbClr val="C00000"/>
                </a:solidFill>
                <a:effectLst/>
                <a:latin typeface="Arial" panose="020B0604020202020204" pitchFamily="34" charset="0"/>
                <a:ea typeface="Arial" panose="020B0604020202020204" pitchFamily="34" charset="0"/>
                <a:cs typeface="Times New Roman" panose="02020603050405020304" pitchFamily="18" charset="0"/>
              </a:rPr>
              <a:t>1 </a:t>
            </a:r>
            <a:r>
              <a:rPr lang="es-MX" b="1" i="1" dirty="0">
                <a:solidFill>
                  <a:srgbClr val="C00000"/>
                </a:solidFill>
                <a:effectLst/>
                <a:latin typeface="Arial" panose="020B0604020202020204" pitchFamily="34" charset="0"/>
                <a:ea typeface="Arial" panose="020B0604020202020204" pitchFamily="34" charset="0"/>
                <a:cs typeface="Times New Roman" panose="02020603050405020304" pitchFamily="18" charset="0"/>
              </a:rPr>
              <a:t>de mayo de 2021.</a:t>
            </a:r>
            <a:endParaRPr lang="es-MX" b="1" i="1" dirty="0">
              <a:solidFill>
                <a:srgbClr val="C00000"/>
              </a:solidFill>
            </a:endParaRPr>
          </a:p>
        </p:txBody>
      </p:sp>
      <p:pic>
        <p:nvPicPr>
          <p:cNvPr id="13" name="12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5" name="14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275910889"/>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 y="11845"/>
            <a:ext cx="9139705" cy="5711932"/>
          </a:xfrm>
          <a:prstGeom prst="rect">
            <a:avLst/>
          </a:prstGeom>
        </p:spPr>
      </p:pic>
      <p:sp>
        <p:nvSpPr>
          <p:cNvPr id="7" name="CuadroTexto 6"/>
          <p:cNvSpPr txBox="1"/>
          <p:nvPr/>
        </p:nvSpPr>
        <p:spPr>
          <a:xfrm>
            <a:off x="374905" y="-157"/>
            <a:ext cx="8330184" cy="1092797"/>
          </a:xfrm>
          <a:prstGeom prst="rect">
            <a:avLst/>
          </a:prstGeom>
          <a:noFill/>
        </p:spPr>
        <p:txBody>
          <a:bodyPr wrap="square" lIns="76389" tIns="38194" rIns="76389" bIns="38194" rtlCol="0">
            <a:spAutoFit/>
          </a:bodyPr>
          <a:lstStyle/>
          <a:p>
            <a:pPr fontAlgn="ctr"/>
            <a:r>
              <a:rPr lang="es-MX" sz="3300" dirty="0">
                <a:solidFill>
                  <a:schemeClr val="bg1"/>
                </a:solidFill>
                <a:cs typeface="Arial" panose="020B0604020202020204" pitchFamily="34" charset="0"/>
              </a:rPr>
              <a:t>Revisión de las disposiciones del Acuerdo  CONAIP-SNT-ACUERDO-EXT01-05-11-2020-03 </a:t>
            </a:r>
          </a:p>
        </p:txBody>
      </p:sp>
      <p:sp>
        <p:nvSpPr>
          <p:cNvPr id="6" name="Rectángulo 5">
            <a:extLst>
              <a:ext uri="{FF2B5EF4-FFF2-40B4-BE49-F238E27FC236}">
                <a16:creationId xmlns:a16="http://schemas.microsoft.com/office/drawing/2014/main" xmlns="" id="{A9DA5981-96DE-485D-9BAE-3F39830E7589}"/>
              </a:ext>
            </a:extLst>
          </p:cNvPr>
          <p:cNvSpPr/>
          <p:nvPr/>
        </p:nvSpPr>
        <p:spPr>
          <a:xfrm>
            <a:off x="622200" y="3377829"/>
            <a:ext cx="8177042" cy="1385184"/>
          </a:xfrm>
          <a:prstGeom prst="rect">
            <a:avLst/>
          </a:prstGeom>
        </p:spPr>
        <p:txBody>
          <a:bodyPr wrap="square" lIns="76389" tIns="38194" rIns="76389" bIns="38194">
            <a:spAutoFit/>
          </a:bodyPr>
          <a:lstStyle/>
          <a:p>
            <a:pPr marL="743732" marR="762298" indent="8488" algn="just"/>
            <a:r>
              <a:rPr lang="es-MX" b="1" i="1" dirty="0">
                <a:effectLst/>
                <a:latin typeface="Arial" panose="020B0604020202020204" pitchFamily="34" charset="0"/>
                <a:ea typeface="Arial" panose="020B0604020202020204" pitchFamily="34" charset="0"/>
                <a:cs typeface="Times New Roman" panose="02020603050405020304" pitchFamily="18" charset="0"/>
              </a:rPr>
              <a:t>DÉCIMO.</a:t>
            </a:r>
            <a:r>
              <a:rPr lang="es-MX" i="1" dirty="0">
                <a:effectLst/>
                <a:latin typeface="Arial" panose="020B0604020202020204" pitchFamily="34" charset="0"/>
                <a:ea typeface="Arial" panose="020B0604020202020204" pitchFamily="34" charset="0"/>
                <a:cs typeface="Times New Roman" panose="02020603050405020304" pitchFamily="18" charset="0"/>
              </a:rPr>
              <a:t> Las denuncias en contra de la falta de publicación y actualización total o parcial de las obligaciones de transparencia de 2021 en los términos establecidos por el presente Acuerdo de modificación a los Lineamientos Técnicos serán procedentes a partir del 1 de mayo de 2021.</a:t>
            </a:r>
            <a:endParaRPr lang="es-MX"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descr="GTD: Revisar es Mantener Fiable tu Sistema">
            <a:extLst>
              <a:ext uri="{FF2B5EF4-FFF2-40B4-BE49-F238E27FC236}">
                <a16:creationId xmlns:a16="http://schemas.microsoft.com/office/drawing/2014/main" xmlns="" id="{E0902342-CCD8-464F-ABA3-21980419C07A}"/>
              </a:ext>
            </a:extLst>
          </p:cNvPr>
          <p:cNvSpPr>
            <a:spLocks noChangeAspect="1" noChangeArrowheads="1"/>
          </p:cNvSpPr>
          <p:nvPr/>
        </p:nvSpPr>
        <p:spPr bwMode="auto">
          <a:xfrm>
            <a:off x="4433280" y="2744982"/>
            <a:ext cx="277441" cy="225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389" tIns="38194" rIns="76389" bIns="38194" numCol="1" anchor="t" anchorCtr="0" compatLnSpc="1">
            <a:prstTxWarp prst="textNoShape">
              <a:avLst/>
            </a:prstTxWarp>
          </a:bodyPr>
          <a:lstStyle/>
          <a:p>
            <a:endParaRPr lang="es-MX"/>
          </a:p>
        </p:txBody>
      </p:sp>
      <p:sp>
        <p:nvSpPr>
          <p:cNvPr id="8" name="CuadroTexto 7">
            <a:extLst>
              <a:ext uri="{FF2B5EF4-FFF2-40B4-BE49-F238E27FC236}">
                <a16:creationId xmlns:a16="http://schemas.microsoft.com/office/drawing/2014/main" xmlns="" id="{A1C698C8-BCA7-44EC-8DC8-0031C91B43AF}"/>
              </a:ext>
            </a:extLst>
          </p:cNvPr>
          <p:cNvSpPr txBox="1"/>
          <p:nvPr/>
        </p:nvSpPr>
        <p:spPr>
          <a:xfrm>
            <a:off x="1073300" y="1437580"/>
            <a:ext cx="1819415" cy="384911"/>
          </a:xfrm>
          <a:prstGeom prst="rect">
            <a:avLst/>
          </a:prstGeom>
          <a:solidFill>
            <a:schemeClr val="bg1">
              <a:lumMod val="50000"/>
            </a:schemeClr>
          </a:solidFill>
        </p:spPr>
        <p:txBody>
          <a:bodyPr wrap="square" lIns="76389" tIns="38194" rIns="76389" bIns="38194">
            <a:spAutoFit/>
          </a:bodyPr>
          <a:lstStyle/>
          <a:p>
            <a:r>
              <a:rPr lang="es-MX" sz="2000" dirty="0">
                <a:solidFill>
                  <a:srgbClr val="FFC000"/>
                </a:solidFill>
                <a:latin typeface="Arial Black" panose="020B0A04020102020204" pitchFamily="34" charset="0"/>
                <a:ea typeface="Arial" panose="020B0604020202020204" pitchFamily="34" charset="0"/>
                <a:cs typeface="Times New Roman" panose="02020603050405020304" pitchFamily="18" charset="0"/>
              </a:rPr>
              <a:t>Denuncias          </a:t>
            </a:r>
            <a:endParaRPr lang="es-MX" sz="2000" dirty="0">
              <a:solidFill>
                <a:srgbClr val="FFC000"/>
              </a:solidFill>
              <a:latin typeface="Arial Black" panose="020B0A04020102020204" pitchFamily="34" charset="0"/>
            </a:endParaRPr>
          </a:p>
        </p:txBody>
      </p:sp>
      <p:sp>
        <p:nvSpPr>
          <p:cNvPr id="10" name="CuadroTexto 9">
            <a:extLst>
              <a:ext uri="{FF2B5EF4-FFF2-40B4-BE49-F238E27FC236}">
                <a16:creationId xmlns:a16="http://schemas.microsoft.com/office/drawing/2014/main" xmlns="" id="{91B4BE56-4364-4F0F-B77A-82FB924E0311}"/>
              </a:ext>
            </a:extLst>
          </p:cNvPr>
          <p:cNvSpPr txBox="1"/>
          <p:nvPr/>
        </p:nvSpPr>
        <p:spPr>
          <a:xfrm>
            <a:off x="3383138" y="1793065"/>
            <a:ext cx="4607169" cy="908131"/>
          </a:xfrm>
          <a:prstGeom prst="rect">
            <a:avLst/>
          </a:prstGeom>
          <a:noFill/>
        </p:spPr>
        <p:txBody>
          <a:bodyPr wrap="square" lIns="76389" tIns="38194" rIns="76389" bIns="38194">
            <a:spAutoFit/>
          </a:bodyPr>
          <a:lstStyle/>
          <a:p>
            <a:r>
              <a:rPr lang="es-MX" sz="2700" dirty="0">
                <a:latin typeface="Arial" panose="020B0604020202020204" pitchFamily="34" charset="0"/>
                <a:ea typeface="Arial" panose="020B0604020202020204" pitchFamily="34" charset="0"/>
                <a:cs typeface="Times New Roman" panose="02020603050405020304" pitchFamily="18" charset="0"/>
              </a:rPr>
              <a:t>Procedentes a partir del </a:t>
            </a:r>
            <a:r>
              <a:rPr lang="es-MX" sz="2700" b="1" i="1" dirty="0">
                <a:solidFill>
                  <a:srgbClr val="C00000"/>
                </a:solidFill>
                <a:latin typeface="Arial" panose="020B0604020202020204" pitchFamily="34" charset="0"/>
                <a:ea typeface="Arial" panose="020B0604020202020204" pitchFamily="34" charset="0"/>
                <a:cs typeface="Times New Roman" panose="02020603050405020304" pitchFamily="18" charset="0"/>
              </a:rPr>
              <a:t>1 de mayo de 2021.</a:t>
            </a:r>
            <a:endParaRPr lang="es-MX" sz="2700" b="1" i="1" dirty="0">
              <a:solidFill>
                <a:srgbClr val="C00000"/>
              </a:solidFill>
            </a:endParaRPr>
          </a:p>
        </p:txBody>
      </p:sp>
      <p:pic>
        <p:nvPicPr>
          <p:cNvPr id="11" name="Gráfico 10" descr="Escaneo del ojo con relleno sólido">
            <a:extLst>
              <a:ext uri="{FF2B5EF4-FFF2-40B4-BE49-F238E27FC236}">
                <a16:creationId xmlns:a16="http://schemas.microsoft.com/office/drawing/2014/main" xmlns="" id="{8FAED35E-A369-4A20-9A9A-E17294C276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11196" y="1422127"/>
            <a:ext cx="2143624" cy="1738727"/>
          </a:xfrm>
          <a:prstGeom prst="rect">
            <a:avLst/>
          </a:prstGeom>
        </p:spPr>
      </p:pic>
      <p:pic>
        <p:nvPicPr>
          <p:cNvPr id="12" name="1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895" y="4969262"/>
            <a:ext cx="1286281" cy="569215"/>
          </a:xfrm>
          <a:prstGeom prst="rect">
            <a:avLst/>
          </a:prstGeom>
        </p:spPr>
      </p:pic>
      <p:pic>
        <p:nvPicPr>
          <p:cNvPr id="13" name="12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8176" y="5163171"/>
            <a:ext cx="3111580" cy="362127"/>
          </a:xfrm>
          <a:prstGeom prst="rect">
            <a:avLst/>
          </a:prstGeom>
        </p:spPr>
      </p:pic>
    </p:spTree>
    <p:extLst>
      <p:ext uri="{BB962C8B-B14F-4D97-AF65-F5344CB8AC3E}">
        <p14:creationId xmlns:p14="http://schemas.microsoft.com/office/powerpoint/2010/main" val="1303451633"/>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68"/>
            <a:ext cx="9139705" cy="5728369"/>
          </a:xfrm>
          <a:prstGeom prst="rect">
            <a:avLst/>
          </a:prstGeom>
        </p:spPr>
      </p:pic>
      <p:sp>
        <p:nvSpPr>
          <p:cNvPr id="8" name="Rectángulo 9"/>
          <p:cNvSpPr/>
          <p:nvPr/>
        </p:nvSpPr>
        <p:spPr>
          <a:xfrm>
            <a:off x="760760" y="2461876"/>
            <a:ext cx="7603171" cy="692687"/>
          </a:xfrm>
          <a:prstGeom prst="rect">
            <a:avLst/>
          </a:prstGeom>
        </p:spPr>
        <p:txBody>
          <a:bodyPr wrap="square" lIns="76389" tIns="38194" rIns="76389" bIns="38194">
            <a:spAutoFit/>
          </a:bodyPr>
          <a:lstStyle/>
          <a:p>
            <a:pPr algn="ctr"/>
            <a:r>
              <a:rPr lang="es-MX" sz="4000" b="1" dirty="0">
                <a:solidFill>
                  <a:srgbClr val="0070C0"/>
                </a:solidFill>
                <a:effectLst>
                  <a:outerShdw blurRad="38100" dist="38100" dir="2700000" algn="tl">
                    <a:srgbClr val="000000">
                      <a:alpha val="43137"/>
                    </a:srgbClr>
                  </a:outerShdw>
                </a:effectLst>
                <a:latin typeface="Century Gothic" panose="020B0502020202020204" pitchFamily="34" charset="0"/>
              </a:rPr>
              <a:t>¡Muchas </a:t>
            </a:r>
            <a:r>
              <a:rPr lang="es-MX" sz="4000" b="1" dirty="0">
                <a:solidFill>
                  <a:srgbClr val="0070C0"/>
                </a:solidFill>
                <a:effectLst>
                  <a:outerShdw blurRad="38100" dist="38100" dir="2700000" algn="tl">
                    <a:srgbClr val="000000">
                      <a:alpha val="43137"/>
                    </a:srgbClr>
                  </a:outerShdw>
                </a:effectLst>
                <a:latin typeface="Century Gothic" panose="020B0502020202020204" pitchFamily="34" charset="0"/>
              </a:rPr>
              <a:t>gracias!</a:t>
            </a:r>
            <a:endParaRPr lang="es-MX" sz="4000" b="1" dirty="0">
              <a:solidFill>
                <a:srgbClr val="0070C0"/>
              </a:solidFill>
              <a:effectLst>
                <a:outerShdw blurRad="38100" dist="38100" dir="2700000" algn="tl">
                  <a:srgbClr val="000000">
                    <a:alpha val="43137"/>
                  </a:srgbClr>
                </a:outerShdw>
              </a:effectLst>
              <a:latin typeface="Century Gothic" panose="020B0502020202020204" pitchFamily="34" charset="0"/>
            </a:endParaRP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4664464"/>
            <a:ext cx="1975049" cy="8740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3127" y="4969263"/>
            <a:ext cx="4777745" cy="556036"/>
          </a:xfrm>
          <a:prstGeom prst="rect">
            <a:avLst/>
          </a:prstGeom>
        </p:spPr>
      </p:pic>
    </p:spTree>
    <p:extLst>
      <p:ext uri="{BB962C8B-B14F-4D97-AF65-F5344CB8AC3E}">
        <p14:creationId xmlns:p14="http://schemas.microsoft.com/office/powerpoint/2010/main" val="4105454056"/>
      </p:ext>
    </p:extLst>
  </p:cSld>
  <p:clrMapOvr>
    <a:masterClrMapping/>
  </p:clrMapOvr>
  <mc:AlternateContent xmlns:mc="http://schemas.openxmlformats.org/markup-compatibility/2006">
    <mc:Choice xmlns:p14="http://schemas.microsoft.com/office/powerpoint/2010/main" Requires="p14">
      <p:transition spd="slow" p14:dur="50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39705" cy="5711932"/>
          </a:xfrm>
          <a:prstGeom prst="rect">
            <a:avLst/>
          </a:prstGeom>
        </p:spPr>
      </p:pic>
      <p:sp>
        <p:nvSpPr>
          <p:cNvPr id="15" name="Rectángulo 9"/>
          <p:cNvSpPr/>
          <p:nvPr/>
        </p:nvSpPr>
        <p:spPr>
          <a:xfrm>
            <a:off x="75539" y="-7624"/>
            <a:ext cx="8782972" cy="1092797"/>
          </a:xfrm>
          <a:prstGeom prst="rect">
            <a:avLst/>
          </a:prstGeom>
        </p:spPr>
        <p:txBody>
          <a:bodyPr wrap="square" lIns="76389" tIns="38194" rIns="76389" bIns="38194">
            <a:spAutoFit/>
          </a:bodyPr>
          <a:lstStyle/>
          <a:p>
            <a:r>
              <a:rPr lang="es-MX" sz="3300" dirty="0">
                <a:solidFill>
                  <a:srgbClr val="FCFCFC"/>
                </a:solidFill>
                <a:ea typeface="+mj-ea"/>
                <a:cs typeface="+mj-cs"/>
              </a:rPr>
              <a:t>Relación de obligaciones de transparencia y formatos modificados</a:t>
            </a:r>
          </a:p>
        </p:txBody>
      </p:sp>
      <p:graphicFrame>
        <p:nvGraphicFramePr>
          <p:cNvPr id="3" name="Tabla 2">
            <a:extLst>
              <a:ext uri="{FF2B5EF4-FFF2-40B4-BE49-F238E27FC236}">
                <a16:creationId xmlns:a16="http://schemas.microsoft.com/office/drawing/2014/main" xmlns="" id="{944076D2-7DA1-4869-9C24-CBD7906C68FB}"/>
              </a:ext>
            </a:extLst>
          </p:cNvPr>
          <p:cNvGraphicFramePr>
            <a:graphicFrameLocks noGrp="1"/>
          </p:cNvGraphicFramePr>
          <p:nvPr>
            <p:extLst>
              <p:ext uri="{D42A27DB-BD31-4B8C-83A1-F6EECF244321}">
                <p14:modId xmlns:p14="http://schemas.microsoft.com/office/powerpoint/2010/main" val="3217055300"/>
              </p:ext>
            </p:extLst>
          </p:nvPr>
        </p:nvGraphicFramePr>
        <p:xfrm>
          <a:off x="233635" y="1163028"/>
          <a:ext cx="8624874" cy="3964098"/>
        </p:xfrm>
        <a:graphic>
          <a:graphicData uri="http://schemas.openxmlformats.org/drawingml/2006/table">
            <a:tbl>
              <a:tblPr/>
              <a:tblGrid>
                <a:gridCol w="462606">
                  <a:extLst>
                    <a:ext uri="{9D8B030D-6E8A-4147-A177-3AD203B41FA5}">
                      <a16:colId xmlns:a16="http://schemas.microsoft.com/office/drawing/2014/main" xmlns="" val="3980468706"/>
                    </a:ext>
                  </a:extLst>
                </a:gridCol>
                <a:gridCol w="4381252">
                  <a:extLst>
                    <a:ext uri="{9D8B030D-6E8A-4147-A177-3AD203B41FA5}">
                      <a16:colId xmlns:a16="http://schemas.microsoft.com/office/drawing/2014/main" xmlns="" val="1752961167"/>
                    </a:ext>
                  </a:extLst>
                </a:gridCol>
                <a:gridCol w="408910">
                  <a:extLst>
                    <a:ext uri="{9D8B030D-6E8A-4147-A177-3AD203B41FA5}">
                      <a16:colId xmlns:a16="http://schemas.microsoft.com/office/drawing/2014/main" xmlns="" val="2828321377"/>
                    </a:ext>
                  </a:extLst>
                </a:gridCol>
                <a:gridCol w="3372106">
                  <a:extLst>
                    <a:ext uri="{9D8B030D-6E8A-4147-A177-3AD203B41FA5}">
                      <a16:colId xmlns:a16="http://schemas.microsoft.com/office/drawing/2014/main" xmlns="" val="3897935139"/>
                    </a:ext>
                  </a:extLst>
                </a:gridCol>
              </a:tblGrid>
              <a:tr h="495306">
                <a:tc>
                  <a:txBody>
                    <a:bodyPr/>
                    <a:lstStyle/>
                    <a:p>
                      <a:pPr algn="ctr" fontAlgn="ctr"/>
                      <a:r>
                        <a:rPr lang="es-MX" sz="1500" b="1" i="0" u="none" strike="noStrike" dirty="0">
                          <a:solidFill>
                            <a:srgbClr val="000000"/>
                          </a:solidFill>
                          <a:effectLst/>
                          <a:latin typeface="Calibri" panose="020F0502020204030204" pitchFamily="34" charset="0"/>
                        </a:rPr>
                        <a:t>No.</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dirty="0">
                          <a:solidFill>
                            <a:srgbClr val="000000"/>
                          </a:solidFill>
                          <a:effectLst/>
                          <a:latin typeface="Calibri" panose="020F0502020204030204" pitchFamily="34" charset="0"/>
                        </a:rPr>
                        <a:t>Obligaciones de transparencia comunes </a:t>
                      </a:r>
                    </a:p>
                    <a:p>
                      <a:pPr algn="ctr" fontAlgn="ctr"/>
                      <a:r>
                        <a:rPr lang="es-MX" sz="1500" b="1" i="0" u="none" strike="noStrike" dirty="0">
                          <a:solidFill>
                            <a:srgbClr val="000000"/>
                          </a:solidFill>
                          <a:effectLst/>
                          <a:latin typeface="Calibri" panose="020F0502020204030204" pitchFamily="34" charset="0"/>
                        </a:rPr>
                        <a:t>Artículo 70. Fracción</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a:solidFill>
                            <a:srgbClr val="000000"/>
                          </a:solidFill>
                          <a:effectLst/>
                          <a:latin typeface="Calibri" panose="020F0502020204030204" pitchFamily="34" charset="0"/>
                        </a:rPr>
                        <a:t>No.</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dirty="0">
                          <a:solidFill>
                            <a:srgbClr val="000000"/>
                          </a:solidFill>
                          <a:effectLst/>
                          <a:latin typeface="Calibri" panose="020F0502020204030204" pitchFamily="34" charset="0"/>
                        </a:rPr>
                        <a:t>Obligación de transparencia</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459459431"/>
                  </a:ext>
                </a:extLst>
              </a:tr>
              <a:tr h="740357">
                <a:tc>
                  <a:txBody>
                    <a:bodyPr/>
                    <a:lstStyle/>
                    <a:p>
                      <a:pPr algn="ctr" fontAlgn="b"/>
                      <a:r>
                        <a:rPr lang="es-MX" sz="1500" b="0" i="0" u="none" strike="noStrike" dirty="0">
                          <a:solidFill>
                            <a:srgbClr val="000000"/>
                          </a:solidFill>
                          <a:effectLst/>
                          <a:latin typeface="Calibri" panose="020F0502020204030204" pitchFamily="34" charset="0"/>
                        </a:rPr>
                        <a:t>15</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XXXI. Informe de avances programáticos o presupuestales, balances generales y su estado financiero</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21</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XL. Evaluaciones y encuestas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83491994"/>
                  </a:ext>
                </a:extLst>
              </a:tr>
              <a:tr h="496116">
                <a:tc>
                  <a:txBody>
                    <a:bodyPr/>
                    <a:lstStyle/>
                    <a:p>
                      <a:pPr algn="ctr" fontAlgn="b"/>
                      <a:r>
                        <a:rPr lang="es-MX" sz="1500" b="0" i="0" u="none" strike="noStrike" dirty="0">
                          <a:solidFill>
                            <a:srgbClr val="000000"/>
                          </a:solidFill>
                          <a:effectLst/>
                          <a:latin typeface="Calibri" panose="020F0502020204030204" pitchFamily="34" charset="0"/>
                        </a:rPr>
                        <a:t>16</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XXXII. Padrón de proveedores y contratistas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22</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XLII. El listado de jubilados y pensionados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1894913"/>
                  </a:ext>
                </a:extLst>
              </a:tr>
              <a:tr h="496116">
                <a:tc>
                  <a:txBody>
                    <a:bodyPr/>
                    <a:lstStyle/>
                    <a:p>
                      <a:pPr algn="ctr" fontAlgn="b"/>
                      <a:r>
                        <a:rPr lang="es-MX" sz="1500" b="0" i="0" u="none" strike="noStrike" dirty="0">
                          <a:solidFill>
                            <a:srgbClr val="000000"/>
                          </a:solidFill>
                          <a:effectLst/>
                          <a:latin typeface="Calibri" panose="020F0502020204030204" pitchFamily="34" charset="0"/>
                        </a:rPr>
                        <a:t>17</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XXXIV. El inventario de bienes muebles e inmuebles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23</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XLIII. Ingresos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6214377"/>
                  </a:ext>
                </a:extLst>
              </a:tr>
              <a:tr h="496116">
                <a:tc>
                  <a:txBody>
                    <a:bodyPr/>
                    <a:lstStyle/>
                    <a:p>
                      <a:pPr algn="ctr" fontAlgn="b"/>
                      <a:r>
                        <a:rPr lang="es-MX" sz="1500" b="0" i="0" u="none" strike="noStrike" dirty="0">
                          <a:solidFill>
                            <a:srgbClr val="000000"/>
                          </a:solidFill>
                          <a:effectLst/>
                          <a:latin typeface="Calibri" panose="020F0502020204030204" pitchFamily="34" charset="0"/>
                        </a:rPr>
                        <a:t>18</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XXXV. Recomendaciones de derechos humanos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24</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XLV. El catálogo de disposición y guía de archivo documental</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120282891"/>
                  </a:ext>
                </a:extLst>
              </a:tr>
              <a:tr h="496116">
                <a:tc>
                  <a:txBody>
                    <a:bodyPr/>
                    <a:lstStyle/>
                    <a:p>
                      <a:pPr algn="ctr" fontAlgn="b"/>
                      <a:r>
                        <a:rPr lang="es-MX" sz="1500" b="0" i="0" u="none" strike="noStrike" dirty="0">
                          <a:solidFill>
                            <a:srgbClr val="000000"/>
                          </a:solidFill>
                          <a:effectLst/>
                          <a:latin typeface="Calibri" panose="020F0502020204030204" pitchFamily="34" charset="0"/>
                        </a:rPr>
                        <a:t>19</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XXXVI. Resoluciones y laudos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25</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XLVIII. Cualquier otra información que sea de utilidad</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357751671"/>
                  </a:ext>
                </a:extLst>
              </a:tr>
              <a:tr h="743971">
                <a:tc>
                  <a:txBody>
                    <a:bodyPr/>
                    <a:lstStyle/>
                    <a:p>
                      <a:pPr algn="ctr" fontAlgn="b"/>
                      <a:r>
                        <a:rPr lang="es-MX" sz="1500" b="0" i="0" u="none" strike="noStrike" dirty="0">
                          <a:solidFill>
                            <a:srgbClr val="000000"/>
                          </a:solidFill>
                          <a:effectLst/>
                          <a:latin typeface="Calibri" panose="020F0502020204030204" pitchFamily="34" charset="0"/>
                        </a:rPr>
                        <a:t>20</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XXXIX. Las actas y resoluciones del Comité de Transparencia </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26</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Último párrafo. Tablas de aplicabilidad</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49394470"/>
                  </a:ext>
                </a:extLst>
              </a:tr>
            </a:tbl>
          </a:graphicData>
        </a:graphic>
      </p:graphicFrame>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5" y="5078990"/>
            <a:ext cx="1286281" cy="569215"/>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176" y="5272899"/>
            <a:ext cx="3111580" cy="362127"/>
          </a:xfrm>
          <a:prstGeom prst="rect">
            <a:avLst/>
          </a:prstGeom>
        </p:spPr>
      </p:pic>
    </p:spTree>
    <p:extLst>
      <p:ext uri="{BB962C8B-B14F-4D97-AF65-F5344CB8AC3E}">
        <p14:creationId xmlns:p14="http://schemas.microsoft.com/office/powerpoint/2010/main" val="121588250"/>
      </p:ext>
    </p:extLst>
  </p:cSld>
  <p:clrMapOvr>
    <a:masterClrMapping/>
  </p:clrMapOvr>
  <mc:AlternateContent xmlns:mc="http://schemas.openxmlformats.org/markup-compatibility/2006">
    <mc:Choice xmlns:p14="http://schemas.microsoft.com/office/powerpoint/2010/main" Requires="p14">
      <p:transition spd="slow" p14:dur="50000" advTm="4999"/>
    </mc:Choice>
    <mc:Fallback>
      <p:transition spd="slow" advTm="4999"/>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0" y="1"/>
            <a:ext cx="9139705" cy="5711932"/>
          </a:xfrm>
          <a:prstGeom prst="rect">
            <a:avLst/>
          </a:prstGeom>
        </p:spPr>
      </p:pic>
      <p:sp>
        <p:nvSpPr>
          <p:cNvPr id="15" name="Rectángulo 9"/>
          <p:cNvSpPr/>
          <p:nvPr/>
        </p:nvSpPr>
        <p:spPr>
          <a:xfrm>
            <a:off x="75539" y="-16768"/>
            <a:ext cx="8782972" cy="1092797"/>
          </a:xfrm>
          <a:prstGeom prst="rect">
            <a:avLst/>
          </a:prstGeom>
        </p:spPr>
        <p:txBody>
          <a:bodyPr wrap="square" lIns="76389" tIns="38194" rIns="76389" bIns="38194">
            <a:spAutoFit/>
          </a:bodyPr>
          <a:lstStyle/>
          <a:p>
            <a:r>
              <a:rPr lang="es-MX" sz="3300" dirty="0">
                <a:solidFill>
                  <a:srgbClr val="FCFCFC"/>
                </a:solidFill>
                <a:ea typeface="+mj-ea"/>
                <a:cs typeface="+mj-cs"/>
              </a:rPr>
              <a:t>Relación de obligaciones de transparencia y formatos modificados</a:t>
            </a:r>
          </a:p>
        </p:txBody>
      </p:sp>
      <p:graphicFrame>
        <p:nvGraphicFramePr>
          <p:cNvPr id="3" name="Tabla 2">
            <a:extLst>
              <a:ext uri="{FF2B5EF4-FFF2-40B4-BE49-F238E27FC236}">
                <a16:creationId xmlns:a16="http://schemas.microsoft.com/office/drawing/2014/main" xmlns="" id="{944076D2-7DA1-4869-9C24-CBD7906C68FB}"/>
              </a:ext>
            </a:extLst>
          </p:cNvPr>
          <p:cNvGraphicFramePr>
            <a:graphicFrameLocks noGrp="1"/>
          </p:cNvGraphicFramePr>
          <p:nvPr>
            <p:extLst>
              <p:ext uri="{D42A27DB-BD31-4B8C-83A1-F6EECF244321}">
                <p14:modId xmlns:p14="http://schemas.microsoft.com/office/powerpoint/2010/main" val="3732285977"/>
              </p:ext>
            </p:extLst>
          </p:nvPr>
        </p:nvGraphicFramePr>
        <p:xfrm>
          <a:off x="226688" y="1091964"/>
          <a:ext cx="8631823" cy="4511409"/>
        </p:xfrm>
        <a:graphic>
          <a:graphicData uri="http://schemas.openxmlformats.org/drawingml/2006/table">
            <a:tbl>
              <a:tblPr/>
              <a:tblGrid>
                <a:gridCol w="376431">
                  <a:extLst>
                    <a:ext uri="{9D8B030D-6E8A-4147-A177-3AD203B41FA5}">
                      <a16:colId xmlns:a16="http://schemas.microsoft.com/office/drawing/2014/main" xmlns="" val="3980468706"/>
                    </a:ext>
                  </a:extLst>
                </a:gridCol>
                <a:gridCol w="4460091">
                  <a:extLst>
                    <a:ext uri="{9D8B030D-6E8A-4147-A177-3AD203B41FA5}">
                      <a16:colId xmlns:a16="http://schemas.microsoft.com/office/drawing/2014/main" xmlns="" val="1752961167"/>
                    </a:ext>
                  </a:extLst>
                </a:gridCol>
                <a:gridCol w="449604">
                  <a:extLst>
                    <a:ext uri="{9D8B030D-6E8A-4147-A177-3AD203B41FA5}">
                      <a16:colId xmlns:a16="http://schemas.microsoft.com/office/drawing/2014/main" xmlns="" val="2828321377"/>
                    </a:ext>
                  </a:extLst>
                </a:gridCol>
                <a:gridCol w="3345697">
                  <a:extLst>
                    <a:ext uri="{9D8B030D-6E8A-4147-A177-3AD203B41FA5}">
                      <a16:colId xmlns:a16="http://schemas.microsoft.com/office/drawing/2014/main" xmlns="" val="3897935139"/>
                    </a:ext>
                  </a:extLst>
                </a:gridCol>
              </a:tblGrid>
              <a:tr h="356683">
                <a:tc>
                  <a:txBody>
                    <a:bodyPr/>
                    <a:lstStyle/>
                    <a:p>
                      <a:pPr algn="ctr" fontAlgn="ctr"/>
                      <a:r>
                        <a:rPr lang="es-MX" sz="1500" b="1" i="0" u="none" strike="noStrike" dirty="0">
                          <a:solidFill>
                            <a:srgbClr val="000000"/>
                          </a:solidFill>
                          <a:effectLst/>
                          <a:latin typeface="Calibri" panose="020F0502020204030204" pitchFamily="34" charset="0"/>
                        </a:rPr>
                        <a:t>No.</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dirty="0">
                          <a:solidFill>
                            <a:srgbClr val="000000"/>
                          </a:solidFill>
                          <a:effectLst/>
                          <a:latin typeface="Calibri" panose="020F0502020204030204" pitchFamily="34" charset="0"/>
                        </a:rPr>
                        <a:t>Obligaciones de transparencia específicas</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dirty="0">
                          <a:solidFill>
                            <a:srgbClr val="000000"/>
                          </a:solidFill>
                          <a:effectLst/>
                          <a:latin typeface="Calibri" panose="020F0502020204030204" pitchFamily="34" charset="0"/>
                        </a:rPr>
                        <a:t>No.</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es-MX" sz="1500" b="1" i="0" u="none" strike="noStrike" dirty="0">
                          <a:solidFill>
                            <a:srgbClr val="000000"/>
                          </a:solidFill>
                          <a:effectLst/>
                          <a:latin typeface="Calibri" panose="020F0502020204030204" pitchFamily="34" charset="0"/>
                        </a:rPr>
                        <a:t>Obligación de transparencia</a:t>
                      </a:r>
                    </a:p>
                  </a:txBody>
                  <a:tcPr marL="7750" marR="7750"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459459431"/>
                  </a:ext>
                </a:extLst>
              </a:tr>
              <a:tr h="457901">
                <a:tc>
                  <a:txBody>
                    <a:bodyPr/>
                    <a:lstStyle/>
                    <a:p>
                      <a:pPr algn="ctr" fontAlgn="b"/>
                      <a:r>
                        <a:rPr lang="es-MX" sz="1500" b="0" i="0" u="none" strike="noStrike" dirty="0">
                          <a:solidFill>
                            <a:srgbClr val="000000"/>
                          </a:solidFill>
                          <a:effectLst/>
                          <a:latin typeface="Calibri" panose="020F0502020204030204" pitchFamily="34" charset="0"/>
                        </a:rPr>
                        <a:t>27</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1" i="0" u="none" strike="noStrike" dirty="0">
                          <a:solidFill>
                            <a:srgbClr val="000000"/>
                          </a:solidFill>
                          <a:effectLst/>
                          <a:latin typeface="Calibri" panose="020F0502020204030204" pitchFamily="34" charset="0"/>
                        </a:rPr>
                        <a:t> Artículo 71. Poder Ejecutivo. </a:t>
                      </a:r>
                      <a:r>
                        <a:rPr lang="es-MX" sz="1500" b="0" i="0" u="none" strike="noStrike" dirty="0">
                          <a:solidFill>
                            <a:srgbClr val="000000"/>
                          </a:solidFill>
                          <a:effectLst/>
                          <a:latin typeface="Calibri" panose="020F0502020204030204" pitchFamily="34" charset="0"/>
                        </a:rPr>
                        <a:t>Fracción I, inciso e. Corredores y notarios públicos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33</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1016356" rtl="0" eaLnBrk="1" fontAlgn="b" latinLnBrk="0" hangingPunct="1">
                        <a:lnSpc>
                          <a:spcPct val="100000"/>
                        </a:lnSpc>
                        <a:spcBef>
                          <a:spcPts val="0"/>
                        </a:spcBef>
                        <a:spcAft>
                          <a:spcPts val="0"/>
                        </a:spcAft>
                        <a:buClrTx/>
                        <a:buSzTx/>
                        <a:buFontTx/>
                        <a:buNone/>
                        <a:tabLst/>
                        <a:defRPr/>
                      </a:pPr>
                      <a:r>
                        <a:rPr lang="es-MX" sz="1500" b="0" i="0" u="none" strike="noStrike" dirty="0">
                          <a:solidFill>
                            <a:srgbClr val="000000"/>
                          </a:solidFill>
                          <a:effectLst/>
                          <a:latin typeface="Calibri" panose="020F0502020204030204" pitchFamily="34" charset="0"/>
                        </a:rPr>
                        <a:t> </a:t>
                      </a:r>
                      <a:r>
                        <a:rPr lang="it-IT" sz="1500" b="1" i="0" u="none" strike="noStrike" dirty="0">
                          <a:solidFill>
                            <a:srgbClr val="000000"/>
                          </a:solidFill>
                          <a:effectLst/>
                          <a:latin typeface="Calibri" panose="020F0502020204030204" pitchFamily="34" charset="0"/>
                        </a:rPr>
                        <a:t>Artículo 78. Autoridades laborales. </a:t>
                      </a:r>
                      <a:r>
                        <a:rPr lang="it-IT" sz="1500" b="0" i="0" u="none" strike="noStrike" dirty="0">
                          <a:solidFill>
                            <a:srgbClr val="000000"/>
                          </a:solidFill>
                          <a:effectLst/>
                          <a:latin typeface="Calibri" panose="020F0502020204030204" pitchFamily="34" charset="0"/>
                        </a:rPr>
                        <a:t>Fracción</a:t>
                      </a:r>
                      <a:r>
                        <a:rPr lang="es-MX" sz="1500" b="0" i="0" u="none" strike="noStrike" dirty="0">
                          <a:solidFill>
                            <a:srgbClr val="000000"/>
                          </a:solidFill>
                          <a:effectLst/>
                          <a:latin typeface="Calibri" panose="020F0502020204030204" pitchFamily="34" charset="0"/>
                        </a:rPr>
                        <a:t> II. Tomas de nota</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83491994"/>
                  </a:ext>
                </a:extLst>
              </a:tr>
              <a:tr h="457901">
                <a:tc>
                  <a:txBody>
                    <a:bodyPr/>
                    <a:lstStyle/>
                    <a:p>
                      <a:pPr algn="ctr" fontAlgn="b"/>
                      <a:r>
                        <a:rPr lang="es-MX" sz="1500" b="0" i="0" u="none" strike="noStrike" dirty="0">
                          <a:solidFill>
                            <a:srgbClr val="000000"/>
                          </a:solidFill>
                          <a:effectLst/>
                          <a:latin typeface="Calibri" panose="020F0502020204030204" pitchFamily="34" charset="0"/>
                        </a:rPr>
                        <a:t>28</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500" b="1" i="0" u="none" strike="noStrike" dirty="0">
                          <a:solidFill>
                            <a:srgbClr val="000000"/>
                          </a:solidFill>
                          <a:effectLst/>
                          <a:latin typeface="Calibri" panose="020F0502020204030204" pitchFamily="34" charset="0"/>
                        </a:rPr>
                        <a:t> Artículo 72. Poder Legislativo. </a:t>
                      </a:r>
                      <a:r>
                        <a:rPr lang="it-IT" sz="1500" b="0" i="0" u="none" strike="noStrike" dirty="0">
                          <a:solidFill>
                            <a:srgbClr val="000000"/>
                          </a:solidFill>
                          <a:effectLst/>
                          <a:latin typeface="Calibri" panose="020F0502020204030204" pitchFamily="34" charset="0"/>
                        </a:rPr>
                        <a:t> Fracción I  Agenda legislativa; </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34</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500" b="1" i="0" u="none" strike="noStrike" dirty="0">
                          <a:solidFill>
                            <a:srgbClr val="000000"/>
                          </a:solidFill>
                          <a:effectLst/>
                          <a:latin typeface="Calibri" panose="020F0502020204030204" pitchFamily="34" charset="0"/>
                        </a:rPr>
                        <a:t>Artículo 78. Autoridades laborales. </a:t>
                      </a:r>
                      <a:r>
                        <a:rPr lang="es-MX" sz="1500" b="0" i="0" u="none" strike="noStrike" dirty="0">
                          <a:solidFill>
                            <a:srgbClr val="000000"/>
                          </a:solidFill>
                          <a:effectLst/>
                          <a:latin typeface="Calibri" panose="020F0502020204030204" pitchFamily="34" charset="0"/>
                        </a:rPr>
                        <a:t> Fracción III. El estatuto</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1894913"/>
                  </a:ext>
                </a:extLst>
              </a:tr>
              <a:tr h="1134348">
                <a:tc>
                  <a:txBody>
                    <a:bodyPr/>
                    <a:lstStyle/>
                    <a:p>
                      <a:pPr algn="ctr" fontAlgn="b"/>
                      <a:r>
                        <a:rPr lang="es-MX" sz="1500" b="0" i="0" u="none" strike="noStrike" dirty="0">
                          <a:solidFill>
                            <a:srgbClr val="000000"/>
                          </a:solidFill>
                          <a:effectLst/>
                          <a:latin typeface="Calibri" panose="020F0502020204030204" pitchFamily="34" charset="0"/>
                        </a:rPr>
                        <a:t>29</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1016356" rtl="0" eaLnBrk="1" fontAlgn="b" latinLnBrk="0" hangingPunct="1">
                        <a:lnSpc>
                          <a:spcPct val="100000"/>
                        </a:lnSpc>
                        <a:spcBef>
                          <a:spcPts val="0"/>
                        </a:spcBef>
                        <a:spcAft>
                          <a:spcPts val="0"/>
                        </a:spcAft>
                        <a:buClrTx/>
                        <a:buSzTx/>
                        <a:buFontTx/>
                        <a:buNone/>
                        <a:tabLst/>
                        <a:defRPr/>
                      </a:pPr>
                      <a:r>
                        <a:rPr lang="it-IT" sz="1500" b="1" i="0" u="none" strike="noStrike" dirty="0">
                          <a:solidFill>
                            <a:srgbClr val="000000"/>
                          </a:solidFill>
                          <a:effectLst/>
                          <a:latin typeface="Calibri" panose="020F0502020204030204" pitchFamily="34" charset="0"/>
                        </a:rPr>
                        <a:t> Artículo 72. Poder Legislativo. </a:t>
                      </a:r>
                      <a:r>
                        <a:rPr lang="es-MX" sz="1500" b="0" i="0" u="none" strike="noStrike" dirty="0">
                          <a:solidFill>
                            <a:srgbClr val="000000"/>
                          </a:solidFill>
                          <a:effectLst/>
                          <a:latin typeface="Calibri" panose="020F0502020204030204" pitchFamily="34" charset="0"/>
                        </a:rPr>
                        <a:t>Fracción XI Las versiones públicas de la información entregada en las audiencias públicas, comparecencias y en los procedimientos de designación, ratificación, elección, reelección o cualquier otro;</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35</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500" b="1" i="0" u="none" strike="noStrike" dirty="0">
                          <a:solidFill>
                            <a:srgbClr val="000000"/>
                          </a:solidFill>
                          <a:effectLst/>
                          <a:latin typeface="Calibri" panose="020F0502020204030204" pitchFamily="34" charset="0"/>
                        </a:rPr>
                        <a:t>Artículo 80. </a:t>
                      </a:r>
                      <a:r>
                        <a:rPr lang="es-MX" sz="1500" b="0" i="0" u="none" strike="noStrike" dirty="0">
                          <a:solidFill>
                            <a:srgbClr val="000000"/>
                          </a:solidFill>
                          <a:effectLst/>
                          <a:latin typeface="Calibri" panose="020F0502020204030204" pitchFamily="34" charset="0"/>
                        </a:rPr>
                        <a:t>Información adicional</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6214377"/>
                  </a:ext>
                </a:extLst>
              </a:tr>
              <a:tr h="880381">
                <a:tc>
                  <a:txBody>
                    <a:bodyPr/>
                    <a:lstStyle/>
                    <a:p>
                      <a:pPr algn="ctr" fontAlgn="b"/>
                      <a:r>
                        <a:rPr lang="es-MX" sz="1500" b="0" i="0" u="none" strike="noStrike" dirty="0">
                          <a:solidFill>
                            <a:srgbClr val="000000"/>
                          </a:solidFill>
                          <a:effectLst/>
                          <a:latin typeface="Calibri" panose="020F0502020204030204" pitchFamily="34" charset="0"/>
                        </a:rPr>
                        <a:t>30</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1016356" rtl="0" eaLnBrk="1" fontAlgn="b" latinLnBrk="0" hangingPunct="1">
                        <a:lnSpc>
                          <a:spcPct val="100000"/>
                        </a:lnSpc>
                        <a:spcBef>
                          <a:spcPts val="0"/>
                        </a:spcBef>
                        <a:spcAft>
                          <a:spcPts val="0"/>
                        </a:spcAft>
                        <a:buClrTx/>
                        <a:buSzTx/>
                        <a:buFontTx/>
                        <a:buNone/>
                        <a:tabLst/>
                        <a:defRPr/>
                      </a:pPr>
                      <a:r>
                        <a:rPr lang="it-IT" sz="1500" b="1" i="0" u="none" strike="noStrike" dirty="0">
                          <a:solidFill>
                            <a:srgbClr val="000000"/>
                          </a:solidFill>
                          <a:effectLst/>
                          <a:latin typeface="Calibri" panose="020F0502020204030204" pitchFamily="34" charset="0"/>
                        </a:rPr>
                        <a:t> Artículo 73. Poder Judicial. </a:t>
                      </a:r>
                      <a:r>
                        <a:rPr lang="es-MX" sz="1500" b="0" i="0" u="none" strike="noStrike" dirty="0">
                          <a:solidFill>
                            <a:srgbClr val="000000"/>
                          </a:solidFill>
                          <a:effectLst/>
                          <a:latin typeface="Calibri" panose="020F0502020204030204" pitchFamily="34" charset="0"/>
                        </a:rPr>
                        <a:t>Fracción II. Las versiones públicas de todas las sentencias emitidas </a:t>
                      </a:r>
                      <a:r>
                        <a:rPr lang="es-MX" sz="1500" b="1" i="0" u="none" strike="noStrike" dirty="0">
                          <a:solidFill>
                            <a:srgbClr val="000000"/>
                          </a:solidFill>
                          <a:effectLst/>
                          <a:latin typeface="Calibri" panose="020F0502020204030204" pitchFamily="34" charset="0"/>
                        </a:rPr>
                        <a:t>Modificación de LGTAIP </a:t>
                      </a:r>
                      <a:endParaRPr lang="es-MX" sz="1500" b="0" i="0" u="none" strike="noStrike" dirty="0">
                        <a:solidFill>
                          <a:srgbClr val="000000"/>
                        </a:solidFill>
                        <a:effectLst/>
                        <a:latin typeface="Calibri" panose="020F0502020204030204" pitchFamily="34" charset="0"/>
                      </a:endParaRP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36</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500" b="0" i="0" u="none" strike="noStrike" dirty="0">
                          <a:solidFill>
                            <a:srgbClr val="000000"/>
                          </a:solidFill>
                          <a:effectLst/>
                          <a:latin typeface="Calibri" panose="020F0502020204030204" pitchFamily="34" charset="0"/>
                        </a:rPr>
                        <a:t> </a:t>
                      </a:r>
                      <a:r>
                        <a:rPr lang="it-IT" sz="1500" b="1" i="0" u="none" strike="noStrike" dirty="0">
                          <a:solidFill>
                            <a:srgbClr val="000000"/>
                          </a:solidFill>
                          <a:effectLst/>
                          <a:latin typeface="Calibri" panose="020F0502020204030204" pitchFamily="34" charset="0"/>
                        </a:rPr>
                        <a:t>Artículo 81</a:t>
                      </a:r>
                      <a:r>
                        <a:rPr lang="es-MX" sz="1500" b="0" i="0" u="none" strike="noStrike" dirty="0">
                          <a:solidFill>
                            <a:srgbClr val="000000"/>
                          </a:solidFill>
                          <a:effectLst/>
                          <a:latin typeface="Calibri" panose="020F0502020204030204" pitchFamily="34" charset="0"/>
                        </a:rPr>
                        <a:t>. Personas físicas y/ o morales que reciban y ejerzan recursos públicos…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120282891"/>
                  </a:ext>
                </a:extLst>
              </a:tr>
              <a:tr h="731617">
                <a:tc>
                  <a:txBody>
                    <a:bodyPr/>
                    <a:lstStyle/>
                    <a:p>
                      <a:pPr algn="ctr" fontAlgn="b"/>
                      <a:r>
                        <a:rPr lang="es-MX" sz="1500" b="0" i="0" u="none" strike="noStrike" dirty="0">
                          <a:solidFill>
                            <a:srgbClr val="000000"/>
                          </a:solidFill>
                          <a:effectLst/>
                          <a:latin typeface="Calibri" panose="020F0502020204030204" pitchFamily="34" charset="0"/>
                        </a:rPr>
                        <a:t>31</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1016356" rtl="0" eaLnBrk="1" fontAlgn="b" latinLnBrk="0" hangingPunct="1">
                        <a:lnSpc>
                          <a:spcPct val="100000"/>
                        </a:lnSpc>
                        <a:spcBef>
                          <a:spcPts val="0"/>
                        </a:spcBef>
                        <a:spcAft>
                          <a:spcPts val="0"/>
                        </a:spcAft>
                        <a:buClrTx/>
                        <a:buSzTx/>
                        <a:buFontTx/>
                        <a:buNone/>
                        <a:tabLst/>
                        <a:defRPr/>
                      </a:pPr>
                      <a:r>
                        <a:rPr lang="it-IT" sz="1500" b="1" i="0" u="none" strike="noStrike" dirty="0" smtClean="0">
                          <a:solidFill>
                            <a:srgbClr val="000000"/>
                          </a:solidFill>
                          <a:effectLst/>
                          <a:latin typeface="Calibri" panose="020F0502020204030204" pitchFamily="34" charset="0"/>
                        </a:rPr>
                        <a:t>Artículo </a:t>
                      </a:r>
                      <a:r>
                        <a:rPr lang="it-IT" sz="1500" b="1" i="0" u="none" strike="noStrike" dirty="0">
                          <a:solidFill>
                            <a:srgbClr val="000000"/>
                          </a:solidFill>
                          <a:effectLst/>
                          <a:latin typeface="Calibri" panose="020F0502020204030204" pitchFamily="34" charset="0"/>
                        </a:rPr>
                        <a:t>76. Partidos políticos. </a:t>
                      </a:r>
                      <a:r>
                        <a:rPr lang="it-IT" sz="1500" b="0" i="0" u="none" strike="noStrike" dirty="0">
                          <a:solidFill>
                            <a:srgbClr val="000000"/>
                          </a:solidFill>
                          <a:effectLst/>
                          <a:latin typeface="Calibri" panose="020F0502020204030204" pitchFamily="34" charset="0"/>
                        </a:rPr>
                        <a:t>Fracción </a:t>
                      </a:r>
                      <a:r>
                        <a:rPr lang="es-MX" sz="1500" b="0" i="0" u="none" strike="noStrike" dirty="0">
                          <a:solidFill>
                            <a:srgbClr val="000000"/>
                          </a:solidFill>
                          <a:effectLst/>
                          <a:latin typeface="Calibri" panose="020F0502020204030204" pitchFamily="34" charset="0"/>
                        </a:rPr>
                        <a:t>XXIV. Montos de financiamiento público</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MX" sz="1500" b="0" i="0" u="none" strike="noStrike" dirty="0">
                          <a:solidFill>
                            <a:srgbClr val="000000"/>
                          </a:solidFill>
                          <a:effectLst/>
                          <a:latin typeface="Calibri" panose="020F0502020204030204" pitchFamily="34" charset="0"/>
                        </a:rPr>
                        <a:t>37</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it-IT" sz="1500" b="1" i="0" u="none" strike="noStrike" dirty="0">
                          <a:solidFill>
                            <a:srgbClr val="000000"/>
                          </a:solidFill>
                          <a:effectLst/>
                          <a:latin typeface="Calibri" panose="020F0502020204030204" pitchFamily="34" charset="0"/>
                        </a:rPr>
                        <a:t>Artículo 82.</a:t>
                      </a:r>
                      <a:r>
                        <a:rPr lang="es-MX" sz="1500" b="0" i="0" u="none" strike="noStrike" dirty="0">
                          <a:solidFill>
                            <a:srgbClr val="000000"/>
                          </a:solidFill>
                          <a:effectLst/>
                          <a:latin typeface="Calibri" panose="020F0502020204030204" pitchFamily="34" charset="0"/>
                        </a:rPr>
                        <a:t> Información que harán pública las personas físicas o morales que reciben y ejercen recursos públicos…</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49394470"/>
                  </a:ext>
                </a:extLst>
              </a:tr>
              <a:tr h="457901">
                <a:tc>
                  <a:txBody>
                    <a:bodyPr/>
                    <a:lstStyle/>
                    <a:p>
                      <a:pPr algn="ctr" fontAlgn="b"/>
                      <a:r>
                        <a:rPr lang="es-MX" sz="1500" b="0" i="0" u="none" strike="noStrike" dirty="0">
                          <a:solidFill>
                            <a:srgbClr val="000000"/>
                          </a:solidFill>
                          <a:effectLst/>
                          <a:latin typeface="Calibri" panose="020F0502020204030204" pitchFamily="34" charset="0"/>
                        </a:rPr>
                        <a:t>32</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1016356" rtl="0" eaLnBrk="1" fontAlgn="b" latinLnBrk="0" hangingPunct="1">
                        <a:lnSpc>
                          <a:spcPct val="100000"/>
                        </a:lnSpc>
                        <a:spcBef>
                          <a:spcPts val="0"/>
                        </a:spcBef>
                        <a:spcAft>
                          <a:spcPts val="0"/>
                        </a:spcAft>
                        <a:buClrTx/>
                        <a:buSzTx/>
                        <a:buFontTx/>
                        <a:buNone/>
                        <a:tabLst/>
                        <a:defRPr/>
                      </a:pPr>
                      <a:r>
                        <a:rPr lang="it-IT" sz="1500" b="1" i="0" u="none" strike="noStrike" dirty="0">
                          <a:solidFill>
                            <a:srgbClr val="000000"/>
                          </a:solidFill>
                          <a:effectLst/>
                          <a:latin typeface="Calibri" panose="020F0502020204030204" pitchFamily="34" charset="0"/>
                        </a:rPr>
                        <a:t> Artículo 77. Fideicomisos y fondos.</a:t>
                      </a:r>
                      <a:r>
                        <a:rPr lang="es-MX" sz="1500" b="0" i="0" u="none" strike="noStrike" dirty="0">
                          <a:solidFill>
                            <a:srgbClr val="000000"/>
                          </a:solidFill>
                          <a:effectLst/>
                          <a:latin typeface="Calibri" panose="020F0502020204030204" pitchFamily="34" charset="0"/>
                        </a:rPr>
                        <a:t>  Fracción VI. El padrón de beneficiarios, en su caso</a:t>
                      </a: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s-MX" sz="1500" b="0" i="0" u="none" strike="noStrike">
                        <a:solidFill>
                          <a:srgbClr val="000000"/>
                        </a:solidFill>
                        <a:effectLst/>
                        <a:latin typeface="Calibri" panose="020F0502020204030204" pitchFamily="34" charset="0"/>
                      </a:endParaRP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s-MX" sz="1500" b="0" i="0" u="none" strike="noStrike" dirty="0">
                        <a:solidFill>
                          <a:srgbClr val="000000"/>
                        </a:solidFill>
                        <a:effectLst/>
                        <a:latin typeface="Calibri" panose="020F0502020204030204" pitchFamily="34" charset="0"/>
                      </a:endParaRPr>
                    </a:p>
                  </a:txBody>
                  <a:tcPr marL="8670" marR="8670" marT="70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824119013"/>
                  </a:ext>
                </a:extLst>
              </a:tr>
            </a:tbl>
          </a:graphicData>
        </a:graphic>
      </p:graphicFrame>
    </p:spTree>
    <p:extLst>
      <p:ext uri="{BB962C8B-B14F-4D97-AF65-F5344CB8AC3E}">
        <p14:creationId xmlns:p14="http://schemas.microsoft.com/office/powerpoint/2010/main" val="1429824966"/>
      </p:ext>
    </p:extLst>
  </p:cSld>
  <p:clrMapOvr>
    <a:masterClrMapping/>
  </p:clrMapOvr>
  <mc:AlternateContent xmlns:mc="http://schemas.openxmlformats.org/markup-compatibility/2006">
    <mc:Choice xmlns:p14="http://schemas.microsoft.com/office/powerpoint/2010/main" Requires="p14">
      <p:transition spd="slow" p14:dur="50000" advTm="5555"/>
    </mc:Choice>
    <mc:Fallback>
      <p:transition spd="slow" advTm="5555"/>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225B0C17511FE459E1EC89A1D258653" ma:contentTypeVersion="6" ma:contentTypeDescription="Crear nuevo documento." ma:contentTypeScope="" ma:versionID="c6de6429f146822ea329f28b2a8d8323">
  <xsd:schema xmlns:xsd="http://www.w3.org/2001/XMLSchema" xmlns:xs="http://www.w3.org/2001/XMLSchema" xmlns:p="http://schemas.microsoft.com/office/2006/metadata/properties" xmlns:ns2="36c2383b-98d4-42f2-9a28-5beb71818772" xmlns:ns3="53d36b0c-90e6-4d6a-a5b2-0bece910cdba" targetNamespace="http://schemas.microsoft.com/office/2006/metadata/properties" ma:root="true" ma:fieldsID="fca12aebedb97b6a5d9cb48c0168eb0a" ns2:_="" ns3:_="">
    <xsd:import namespace="36c2383b-98d4-42f2-9a28-5beb71818772"/>
    <xsd:import namespace="53d36b0c-90e6-4d6a-a5b2-0bece910cd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c2383b-98d4-42f2-9a28-5beb71818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d36b0c-90e6-4d6a-a5b2-0bece910cdba"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73D58D-1DBB-49F6-9C86-D674FC1CDD6B}">
  <ds:schemaRefs>
    <ds:schemaRef ds:uri="http://www.w3.org/XML/1998/namespace"/>
    <ds:schemaRef ds:uri="53d36b0c-90e6-4d6a-a5b2-0bece910cdba"/>
    <ds:schemaRef ds:uri="http://purl.org/dc/elements/1.1/"/>
    <ds:schemaRef ds:uri="http://schemas.microsoft.com/office/2006/documentManagement/types"/>
    <ds:schemaRef ds:uri="http://purl.org/dc/terms/"/>
    <ds:schemaRef ds:uri="36c2383b-98d4-42f2-9a28-5beb71818772"/>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A221519-07D2-4C58-9702-F17B00DCE58D}">
  <ds:schemaRefs>
    <ds:schemaRef ds:uri="36c2383b-98d4-42f2-9a28-5beb71818772"/>
    <ds:schemaRef ds:uri="53d36b0c-90e6-4d6a-a5b2-0bece910cd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B2149E-5426-4B94-AC08-342D84870F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17353</TotalTime>
  <Words>3067</Words>
  <Application>Microsoft Office PowerPoint</Application>
  <PresentationFormat>Presentación en pantalla (16:10)</PresentationFormat>
  <Paragraphs>346</Paragraphs>
  <Slides>72</Slides>
  <Notes>46</Notes>
  <HiddenSlides>0</HiddenSlides>
  <MMClips>0</MMClips>
  <ScaleCrop>false</ScaleCrop>
  <HeadingPairs>
    <vt:vector size="4" baseType="variant">
      <vt:variant>
        <vt:lpstr>Tema</vt:lpstr>
      </vt:variant>
      <vt:variant>
        <vt:i4>1</vt:i4>
      </vt:variant>
      <vt:variant>
        <vt:lpstr>Títulos de diapositiva</vt:lpstr>
      </vt:variant>
      <vt:variant>
        <vt:i4>72</vt:i4>
      </vt:variant>
    </vt:vector>
  </HeadingPairs>
  <TitlesOfParts>
    <vt:vector size="7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Alejandra Ixchel Alegre Mondragón</dc:creator>
  <cp:lastModifiedBy>CAPyDIF</cp:lastModifiedBy>
  <cp:revision>303</cp:revision>
  <dcterms:created xsi:type="dcterms:W3CDTF">2017-03-14T18:00:32Z</dcterms:created>
  <dcterms:modified xsi:type="dcterms:W3CDTF">2021-02-22T22:36:55Z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0x010100F225B0C17511FE459E1EC89A1D258653</vt:lpwstr>
  </property>
</Properties>
</file>